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</p:sldMasterIdLst>
  <p:notesMasterIdLst>
    <p:notesMasterId r:id="rId16"/>
  </p:notesMasterIdLst>
  <p:sldIdLst>
    <p:sldId id="256" r:id="rId6"/>
    <p:sldId id="2601" r:id="rId7"/>
    <p:sldId id="2144446224" r:id="rId8"/>
    <p:sldId id="2602" r:id="rId9"/>
    <p:sldId id="2144446225" r:id="rId10"/>
    <p:sldId id="2144446226" r:id="rId11"/>
    <p:sldId id="2144446227" r:id="rId12"/>
    <p:sldId id="2144446228" r:id="rId13"/>
    <p:sldId id="2144446229" r:id="rId14"/>
    <p:sldId id="2144446230" r:id="rId15"/>
  </p:sldIdLst>
  <p:sldSz cx="12192000" cy="6858000"/>
  <p:notesSz cx="9926638" cy="14301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29"/>
    <a:srgbClr val="F65221"/>
    <a:srgbClr val="FFFFFF"/>
    <a:srgbClr val="F2F2F2"/>
    <a:srgbClr val="D7D7D7"/>
    <a:srgbClr val="D9D9D9"/>
    <a:srgbClr val="E8562F"/>
    <a:srgbClr val="434343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5"/>
    <p:restoredTop sz="95707" autoAdjust="0"/>
  </p:normalViewPr>
  <p:slideViewPr>
    <p:cSldViewPr snapToGrid="0" snapToObjects="1">
      <p:cViewPr varScale="1">
        <p:scale>
          <a:sx n="104" d="100"/>
          <a:sy n="104" d="100"/>
        </p:scale>
        <p:origin x="520" y="192"/>
      </p:cViewPr>
      <p:guideLst>
        <p:guide orient="horz" pos="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5089"/>
          </a:xfrm>
          <a:prstGeom prst="rect">
            <a:avLst/>
          </a:prstGeom>
        </p:spPr>
        <p:txBody>
          <a:bodyPr vert="horz" lIns="138440" tIns="69220" rIns="138440" bIns="69220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5089"/>
          </a:xfrm>
          <a:prstGeom prst="rect">
            <a:avLst/>
          </a:prstGeom>
        </p:spPr>
        <p:txBody>
          <a:bodyPr vert="horz" lIns="138440" tIns="69220" rIns="138440" bIns="69220" rtlCol="0"/>
          <a:lstStyle>
            <a:lvl1pPr algn="r">
              <a:defRPr sz="1800"/>
            </a:lvl1pPr>
          </a:lstStyle>
          <a:p>
            <a:fld id="{AE46C27A-EC2A-C447-8244-CB5E2986D4B4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6850" y="1073150"/>
            <a:ext cx="9532938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40" tIns="69220" rIns="138440" bIns="692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793349"/>
            <a:ext cx="7941310" cy="6435805"/>
          </a:xfrm>
          <a:prstGeom prst="rect">
            <a:avLst/>
          </a:prstGeom>
        </p:spPr>
        <p:txBody>
          <a:bodyPr vert="horz" lIns="138440" tIns="69220" rIns="138440" bIns="692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84217"/>
            <a:ext cx="4301543" cy="715089"/>
          </a:xfrm>
          <a:prstGeom prst="rect">
            <a:avLst/>
          </a:prstGeom>
        </p:spPr>
        <p:txBody>
          <a:bodyPr vert="horz" lIns="138440" tIns="69220" rIns="138440" bIns="69220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584217"/>
            <a:ext cx="4301543" cy="715089"/>
          </a:xfrm>
          <a:prstGeom prst="rect">
            <a:avLst/>
          </a:prstGeom>
        </p:spPr>
        <p:txBody>
          <a:bodyPr vert="horz" lIns="138440" tIns="69220" rIns="138440" bIns="69220" rtlCol="0" anchor="b"/>
          <a:lstStyle>
            <a:lvl1pPr algn="r">
              <a:defRPr sz="1800"/>
            </a:lvl1pPr>
          </a:lstStyle>
          <a:p>
            <a:fld id="{F084B086-750F-1740-92A2-A3D28AD5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FS Industrie" panose="02060603040202040303" pitchFamily="18" charset="77"/>
              </a:rPr>
              <a:t>TITLE SLIDE</a:t>
            </a:r>
          </a:p>
          <a:p>
            <a:r>
              <a:rPr lang="en-US">
                <a:latin typeface="FS Industrie" panose="02060603040202040303" pitchFamily="18" charset="77"/>
              </a:rPr>
              <a:t>Orange overlay (FF3300)</a:t>
            </a:r>
          </a:p>
          <a:p>
            <a:r>
              <a:rPr lang="en-US">
                <a:latin typeface="FS Industrie" panose="02060603040202040303" pitchFamily="18" charset="77"/>
              </a:rPr>
              <a:t>People overlay</a:t>
            </a:r>
          </a:p>
          <a:p>
            <a:r>
              <a:rPr lang="en-US">
                <a:latin typeface="FS Industrie" panose="02060603040202040303" pitchFamily="18" charset="77"/>
              </a:rPr>
              <a:t>FS </a:t>
            </a:r>
            <a:r>
              <a:rPr lang="en-US" err="1">
                <a:latin typeface="FS Industrie" panose="02060603040202040303" pitchFamily="18" charset="77"/>
              </a:rPr>
              <a:t>Industrie</a:t>
            </a:r>
            <a:r>
              <a:rPr lang="en-US">
                <a:latin typeface="FS Industrie" panose="02060603040202040303" pitchFamily="18" charset="77"/>
              </a:rPr>
              <a:t> 66 Bold</a:t>
            </a:r>
          </a:p>
          <a:p>
            <a:r>
              <a:rPr lang="en-US">
                <a:latin typeface="FS Industrie" panose="02060603040202040303" pitchFamily="18" charset="77"/>
              </a:rPr>
              <a:t>Underscore at the end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43775-6976-9642-BDC5-AE4A6A6955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396B4-C605-6A44-B6CD-CFFE04087548}" type="slidenum">
              <a:rPr kumimoji="0" lang="en-J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J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2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43775-6976-9642-BDC5-AE4A6A6955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2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396B4-C605-6A44-B6CD-CFFE04087548}" type="slidenum">
              <a:rPr kumimoji="0" lang="en-J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J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6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43775-6976-9642-BDC5-AE4A6A6955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8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396B4-C605-6A44-B6CD-CFFE04087548}" type="slidenum">
              <a:rPr kumimoji="0" lang="en-J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J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71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396B4-C605-6A44-B6CD-CFFE04087548}" type="slidenum">
              <a:rPr kumimoji="0" lang="en-J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J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22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396B4-C605-6A44-B6CD-CFFE04087548}" type="slidenum">
              <a:rPr kumimoji="0" lang="en-J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J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95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396B4-C605-6A44-B6CD-CFFE04087548}" type="slidenum">
              <a:rPr kumimoji="0" lang="en-J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J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8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396B4-C605-6A44-B6CD-CFFE04087548}" type="slidenum">
              <a:rPr kumimoji="0" lang="en-J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J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8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4D97-CC22-9E47-AE18-256E65521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S Industrie" panose="02060603040202040303" pitchFamily="18" charset="77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1FDC6-DB73-514C-930A-D655EC31A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S Industrie" panose="020606030402020403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6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0BD8-5819-5349-8F43-D53592CB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DE078-ECE9-7D49-B8F6-13ABCDC04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1BE92-C5F3-4D4D-8192-CA7A6FD0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CC65-B5A7-7C45-90C7-F430BC40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6CD64-2D2B-254F-9E87-A7CA5980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6BFE9-D931-0047-B26A-7F6432F92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63EF1-4EC7-BD4A-AADA-C376933EE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4A3D-534B-DA42-9564-DDFA6E4A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416DB-24BA-FF45-9521-C70E1E2D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D9ABC-F68D-BB47-8DA8-AF080460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BCDB-DD34-ED40-8FA4-A238A65C7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38742-6331-D647-9811-F2AE0627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D79C8-1B5A-C744-A2FE-E3A7E56C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386D9-2A9E-2646-A11C-0B9F58714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5631" y="5985119"/>
            <a:ext cx="589256" cy="7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3946-B256-B345-AB92-9BD9E0F5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BB575-38F0-A543-98A6-F114A51D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A44F9-F20F-FC47-814B-D8945125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9FFAF-DE34-DB46-B814-FAC3DA61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54C51-E005-9142-BCB8-A3F56101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EC63-43C6-CA47-AC3D-A4F98EB5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0BA48-1F68-BE4C-91DC-A7E71C962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59CDF-AA6B-B145-8A16-DCE35F959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BB1B8-40BF-B44B-9FC5-BEC636C9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C4A31-E73F-2642-91EB-BE88700E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92D5D-A154-EF40-BBFD-84DE5106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B0D7-888A-1946-A800-614FE833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B2C30-1C21-F04C-B150-2D1118E1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5BA0D-7745-F84A-9D3D-A8AD8E341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ECE91-189D-324A-AA04-79F301937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0DCC4-6342-714E-A934-83D69CA52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D64AA-3A87-6749-8904-4675040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C6E8F-5011-1247-AE61-23F97DEF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FA117-C9A2-6941-8DA1-118519E8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8ACF-1A47-3F4D-B43A-D5247E71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8E3EB-D126-6C49-9420-AEA52144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7D295-13B2-7645-AC61-4BF9C715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EF2DA-938F-6449-A771-61085C62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ECC9E2-1992-D747-BA2D-6EB3B413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D5103-AD5B-9C46-BB37-2A227253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01D7-E8AB-F14F-B3A1-8C3F283B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5064B-DB9B-41C0-B3A0-BA279A3EF8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4C00"/>
          </a:solidFill>
          <a:ln>
            <a:solidFill>
              <a:srgbClr val="FF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AEEB-6C8E-574E-BFE3-6A33A2D2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0AF0-905A-8F40-B064-1985608F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6EBB-0F1F-ED4E-AA9A-4544D7D8D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71A9C-7367-074B-9000-923CC19B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C0095-68F6-4148-A10F-6AD114EF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1A0E0-79F3-3A4E-A297-85D0E402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9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1AEF-E734-1C4C-AE3E-149A04DD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3EA9C-0D5C-7245-8106-9BFBA2C86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DEE53-AF1C-EA44-9207-BA4B8F8E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74643-82E3-F94A-9850-818419D7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09D3A-808D-E64F-BDA3-60ECA255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9EB3D-3F94-2844-8BBA-FED88015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7F352-121A-7A46-82D4-45D1A295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9715-FCA0-8840-923A-959E61B8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8CB2D-A9E5-0941-B2BF-27DBDB9F7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A978B-1E29-9449-ABFA-15B2BBE18CDD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3A666-42B5-834D-88DC-180F1127A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1B9F0-DD3C-624B-9D0D-D73F182FC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4D55-5BEB-0A4D-A362-9B95727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064CB534-0AB4-43D6-AF42-8FF6E4165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6000"/>
          </a:blip>
          <a:srcRect t="41767" b="21224"/>
          <a:stretch/>
        </p:blipFill>
        <p:spPr>
          <a:xfrm>
            <a:off x="10886" y="0"/>
            <a:ext cx="12181114" cy="6858001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FC9132D-5325-574A-8E27-7A864E96B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97" y="1959585"/>
            <a:ext cx="11655575" cy="19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7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53000" algn="l"/>
              </a:tabLst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 Black" panose="02060603040202040303" pitchFamily="18" charset="77"/>
                <a:ea typeface="ＭＳ Ｐゴシック" charset="0"/>
              </a:rPr>
              <a:t>PLAN ON A PAGE TEMPLATE AND INSTRUCTIONS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633555A-9C64-46E5-B849-F99C72CC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560" y="636130"/>
            <a:ext cx="8579811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53000" algn="l"/>
              </a:tabLst>
              <a:defRPr/>
            </a:pPr>
            <a:r>
              <a:rPr kumimoji="0" lang="en-GB" sz="2400" b="0" i="0" u="none" strike="noStrike" kern="1200" cap="none" spc="-1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0"/>
                <a:ea typeface="ＭＳ Ｐゴシック" charset="0"/>
              </a:rPr>
              <a:t>THE BUSINESS GROWTH PATHWAY™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FD581-73EE-954F-928C-C6A73848B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" y="-171869"/>
            <a:ext cx="1851001" cy="20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6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62E3C06-706D-B2CE-7BBC-831CEE032501}"/>
              </a:ext>
            </a:extLst>
          </p:cNvPr>
          <p:cNvSpPr txBox="1">
            <a:spLocks/>
          </p:cNvSpPr>
          <p:nvPr/>
        </p:nvSpPr>
        <p:spPr>
          <a:xfrm>
            <a:off x="151119" y="-21173"/>
            <a:ext cx="11798300" cy="79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&lt;INSERT BUSINESS NAME&gt; on a Page &lt;INSERT DATE&gt;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CDCA35-25D7-6235-2349-0B039C94E568}"/>
              </a:ext>
            </a:extLst>
          </p:cNvPr>
          <p:cNvCxnSpPr/>
          <p:nvPr/>
        </p:nvCxnSpPr>
        <p:spPr>
          <a:xfrm>
            <a:off x="0" y="1042785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CE92F-6099-CD58-D18B-515B154DD815}"/>
              </a:ext>
            </a:extLst>
          </p:cNvPr>
          <p:cNvCxnSpPr/>
          <p:nvPr/>
        </p:nvCxnSpPr>
        <p:spPr>
          <a:xfrm>
            <a:off x="0" y="1386840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3502-0DD4-3CB4-C949-B27D0171CBA4}"/>
              </a:ext>
            </a:extLst>
          </p:cNvPr>
          <p:cNvCxnSpPr/>
          <p:nvPr/>
        </p:nvCxnSpPr>
        <p:spPr>
          <a:xfrm>
            <a:off x="1743075" y="856373"/>
            <a:ext cx="0" cy="509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5BDD6F-82C7-3B2B-64D7-4ED16B641A25}"/>
              </a:ext>
            </a:extLst>
          </p:cNvPr>
          <p:cNvSpPr txBox="1"/>
          <p:nvPr/>
        </p:nvSpPr>
        <p:spPr>
          <a:xfrm>
            <a:off x="205810" y="1050070"/>
            <a:ext cx="120257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MISSION: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E2C52-8E14-5335-C87F-1FE51863FE6F}"/>
              </a:ext>
            </a:extLst>
          </p:cNvPr>
          <p:cNvSpPr txBox="1"/>
          <p:nvPr/>
        </p:nvSpPr>
        <p:spPr>
          <a:xfrm>
            <a:off x="1861539" y="1050070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E3D44-1301-BFE4-DFE8-A47364285D7B}"/>
              </a:ext>
            </a:extLst>
          </p:cNvPr>
          <p:cNvSpPr txBox="1"/>
          <p:nvPr/>
        </p:nvSpPr>
        <p:spPr>
          <a:xfrm>
            <a:off x="82564" y="1472794"/>
            <a:ext cx="1186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The laser beam focus for&lt;INSERT BUSINESS NAME&gt; in &lt;INSERT DATE&gt; is threefold: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611E76-7F4C-3A23-66CA-C79BC57B0400}"/>
              </a:ext>
            </a:extLst>
          </p:cNvPr>
          <p:cNvSpPr/>
          <p:nvPr/>
        </p:nvSpPr>
        <p:spPr>
          <a:xfrm>
            <a:off x="205809" y="2427785"/>
            <a:ext cx="6994303" cy="23344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F2290-222A-435D-7639-3A4B1969171F}"/>
              </a:ext>
            </a:extLst>
          </p:cNvPr>
          <p:cNvSpPr txBox="1"/>
          <p:nvPr/>
        </p:nvSpPr>
        <p:spPr>
          <a:xfrm>
            <a:off x="320109" y="254168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GROWTH PILLARS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98315-4315-D6B5-B367-0F3C6016DECF}"/>
              </a:ext>
            </a:extLst>
          </p:cNvPr>
          <p:cNvSpPr txBox="1"/>
          <p:nvPr/>
        </p:nvSpPr>
        <p:spPr>
          <a:xfrm>
            <a:off x="320109" y="2865018"/>
            <a:ext cx="33096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The focus in our growth pillars is centred on ensuring we’re delivering sustainable, profitable growth to ‘future proof’ our business - ensuring we are thinking like a day 1 business, and we are answering 3 questions;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44525B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RELEVANT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AGILE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B163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RESILIENT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are we?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c Sa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c Sans Light" pitchFamily="2" charset="77"/>
              </a:rPr>
              <a:t>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8DAFBD-E5D4-E76C-8719-001ECEC736FF}"/>
              </a:ext>
            </a:extLst>
          </p:cNvPr>
          <p:cNvSpPr/>
          <p:nvPr/>
        </p:nvSpPr>
        <p:spPr>
          <a:xfrm>
            <a:off x="3574813" y="2865016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FF5A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562742-DAFC-AD21-4FA8-16444A226D24}"/>
              </a:ext>
            </a:extLst>
          </p:cNvPr>
          <p:cNvSpPr/>
          <p:nvPr/>
        </p:nvSpPr>
        <p:spPr>
          <a:xfrm>
            <a:off x="4417260" y="2865017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6A6A914-F5B4-09AA-10D6-9978BA8F19CC}"/>
              </a:ext>
            </a:extLst>
          </p:cNvPr>
          <p:cNvSpPr/>
          <p:nvPr/>
        </p:nvSpPr>
        <p:spPr>
          <a:xfrm>
            <a:off x="5259145" y="2849631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ECA533-296B-0C56-8CAF-93E5760A3141}"/>
              </a:ext>
            </a:extLst>
          </p:cNvPr>
          <p:cNvSpPr/>
          <p:nvPr/>
        </p:nvSpPr>
        <p:spPr>
          <a:xfrm>
            <a:off x="6239549" y="2865016"/>
            <a:ext cx="738252" cy="1782559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245ED-4157-036B-DCDE-492E936F069B}"/>
              </a:ext>
            </a:extLst>
          </p:cNvPr>
          <p:cNvSpPr txBox="1"/>
          <p:nvPr/>
        </p:nvSpPr>
        <p:spPr>
          <a:xfrm>
            <a:off x="3775421" y="2899060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70072-C69E-5922-D8D4-E2F1F2BB244B}"/>
              </a:ext>
            </a:extLst>
          </p:cNvPr>
          <p:cNvSpPr txBox="1"/>
          <p:nvPr/>
        </p:nvSpPr>
        <p:spPr>
          <a:xfrm>
            <a:off x="4635974" y="289906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99FBDA-3DFF-CA89-A45E-29542B4E4629}"/>
              </a:ext>
            </a:extLst>
          </p:cNvPr>
          <p:cNvSpPr txBox="1"/>
          <p:nvPr/>
        </p:nvSpPr>
        <p:spPr>
          <a:xfrm>
            <a:off x="5488982" y="290030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0F933-C254-455F-DDE4-3804098490C9}"/>
              </a:ext>
            </a:extLst>
          </p:cNvPr>
          <p:cNvSpPr txBox="1"/>
          <p:nvPr/>
        </p:nvSpPr>
        <p:spPr>
          <a:xfrm>
            <a:off x="6460540" y="28836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1A336-7A8C-F11C-4EFD-5C6C1EE197C9}"/>
              </a:ext>
            </a:extLst>
          </p:cNvPr>
          <p:cNvSpPr txBox="1"/>
          <p:nvPr/>
        </p:nvSpPr>
        <p:spPr>
          <a:xfrm>
            <a:off x="3831637" y="2481632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Platform for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B87E4-8C36-94A9-8853-32D0A66EB48D}"/>
              </a:ext>
            </a:extLst>
          </p:cNvPr>
          <p:cNvSpPr txBox="1"/>
          <p:nvPr/>
        </p:nvSpPr>
        <p:spPr>
          <a:xfrm>
            <a:off x="6083501" y="245995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DNA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33813-173E-44A7-2235-5658CDED60BD}"/>
              </a:ext>
            </a:extLst>
          </p:cNvPr>
          <p:cNvSpPr txBox="1"/>
          <p:nvPr/>
        </p:nvSpPr>
        <p:spPr>
          <a:xfrm>
            <a:off x="-179403" y="4882431"/>
            <a:ext cx="792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Our heritage, our brand, our people, our outstanding service experience, our culture and 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F5A29"/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c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ommitment</a:t>
            </a:r>
            <a:r>
              <a:rPr lang="en-GB" sz="1200" b="1" dirty="0">
                <a:solidFill>
                  <a:srgbClr val="FF5A29"/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as ONE team to living our mission are the differentiators which give us the winning edge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820BFB-7020-800A-C2A4-319DF1F53383}"/>
              </a:ext>
            </a:extLst>
          </p:cNvPr>
          <p:cNvSpPr txBox="1"/>
          <p:nvPr/>
        </p:nvSpPr>
        <p:spPr>
          <a:xfrm>
            <a:off x="320109" y="561766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MTM’s: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E5D50C-4490-AEF9-58D9-A309A66B85A3}"/>
              </a:ext>
            </a:extLst>
          </p:cNvPr>
          <p:cNvSpPr txBox="1"/>
          <p:nvPr/>
        </p:nvSpPr>
        <p:spPr>
          <a:xfrm>
            <a:off x="310852" y="6259380"/>
            <a:ext cx="13513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VALUES: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5F323-4B77-909A-F816-51EECCFC4157}"/>
              </a:ext>
            </a:extLst>
          </p:cNvPr>
          <p:cNvSpPr/>
          <p:nvPr/>
        </p:nvSpPr>
        <p:spPr>
          <a:xfrm>
            <a:off x="1156968" y="5601998"/>
            <a:ext cx="1494470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744E64-4F4B-E600-1295-1186CF4B5D0A}"/>
              </a:ext>
            </a:extLst>
          </p:cNvPr>
          <p:cNvSpPr/>
          <p:nvPr/>
        </p:nvSpPr>
        <p:spPr>
          <a:xfrm>
            <a:off x="2799059" y="5593717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8225D53-F9E4-32A4-E6BE-C4D0EA82B7F1}"/>
              </a:ext>
            </a:extLst>
          </p:cNvPr>
          <p:cNvSpPr/>
          <p:nvPr/>
        </p:nvSpPr>
        <p:spPr>
          <a:xfrm>
            <a:off x="4280170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B43444B-013F-2484-4DD7-172CAFF853DC}"/>
              </a:ext>
            </a:extLst>
          </p:cNvPr>
          <p:cNvSpPr/>
          <p:nvPr/>
        </p:nvSpPr>
        <p:spPr>
          <a:xfrm>
            <a:off x="5782957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984BD35-9669-0BC6-7863-1E763A045A83}"/>
              </a:ext>
            </a:extLst>
          </p:cNvPr>
          <p:cNvSpPr/>
          <p:nvPr/>
        </p:nvSpPr>
        <p:spPr>
          <a:xfrm>
            <a:off x="1790744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8305FF9-DAF2-1E52-D650-CBE979348AC3}"/>
              </a:ext>
            </a:extLst>
          </p:cNvPr>
          <p:cNvSpPr/>
          <p:nvPr/>
        </p:nvSpPr>
        <p:spPr>
          <a:xfrm>
            <a:off x="3322301" y="627434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6C8F00-143E-182C-3224-9B00814F0474}"/>
              </a:ext>
            </a:extLst>
          </p:cNvPr>
          <p:cNvSpPr/>
          <p:nvPr/>
        </p:nvSpPr>
        <p:spPr>
          <a:xfrm>
            <a:off x="4863811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C16A0B-4021-9EFE-F991-FEF8118A603E}"/>
              </a:ext>
            </a:extLst>
          </p:cNvPr>
          <p:cNvSpPr/>
          <p:nvPr/>
        </p:nvSpPr>
        <p:spPr>
          <a:xfrm>
            <a:off x="6395368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65AA115-FB54-C738-905A-032B46D4F732}"/>
              </a:ext>
            </a:extLst>
          </p:cNvPr>
          <p:cNvSpPr/>
          <p:nvPr/>
        </p:nvSpPr>
        <p:spPr>
          <a:xfrm>
            <a:off x="7903134" y="6259380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180EDC-429F-2C59-6069-A5CDAD1BE03C}"/>
              </a:ext>
            </a:extLst>
          </p:cNvPr>
          <p:cNvSpPr txBox="1"/>
          <p:nvPr/>
        </p:nvSpPr>
        <p:spPr>
          <a:xfrm>
            <a:off x="3528828" y="3283751"/>
            <a:ext cx="765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87B7EA-FEC1-E3FA-2974-3806BF1CA618}"/>
              </a:ext>
            </a:extLst>
          </p:cNvPr>
          <p:cNvSpPr txBox="1"/>
          <p:nvPr/>
        </p:nvSpPr>
        <p:spPr>
          <a:xfrm>
            <a:off x="6196524" y="35830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E006C-C7B0-E9FE-C740-5F53ECCF5625}"/>
              </a:ext>
            </a:extLst>
          </p:cNvPr>
          <p:cNvSpPr txBox="1"/>
          <p:nvPr/>
        </p:nvSpPr>
        <p:spPr>
          <a:xfrm>
            <a:off x="7269538" y="2498922"/>
            <a:ext cx="49526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1 : Sample Text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2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3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4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0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2C37D-CB7F-8D10-8220-AFC6A913EAD6}"/>
              </a:ext>
            </a:extLst>
          </p:cNvPr>
          <p:cNvCxnSpPr/>
          <p:nvPr/>
        </p:nvCxnSpPr>
        <p:spPr>
          <a:xfrm>
            <a:off x="0" y="676201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7F065D-3C15-712E-184C-84AB32F5155C}"/>
              </a:ext>
            </a:extLst>
          </p:cNvPr>
          <p:cNvSpPr txBox="1"/>
          <p:nvPr/>
        </p:nvSpPr>
        <p:spPr>
          <a:xfrm>
            <a:off x="226745" y="670154"/>
            <a:ext cx="10086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VISION: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76609-3B61-C5CF-B869-B08BCB03B77A}"/>
              </a:ext>
            </a:extLst>
          </p:cNvPr>
          <p:cNvSpPr txBox="1"/>
          <p:nvPr/>
        </p:nvSpPr>
        <p:spPr>
          <a:xfrm>
            <a:off x="1838088" y="739812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8959E-6125-92CF-85CC-64C268C99F19}"/>
              </a:ext>
            </a:extLst>
          </p:cNvPr>
          <p:cNvSpPr txBox="1"/>
          <p:nvPr/>
        </p:nvSpPr>
        <p:spPr>
          <a:xfrm>
            <a:off x="5117566" y="3290881"/>
            <a:ext cx="1021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BBDCD-0561-B30D-6BF4-2D5BD5950D18}"/>
              </a:ext>
            </a:extLst>
          </p:cNvPr>
          <p:cNvSpPr txBox="1"/>
          <p:nvPr/>
        </p:nvSpPr>
        <p:spPr>
          <a:xfrm>
            <a:off x="4339045" y="3279245"/>
            <a:ext cx="9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0A189-3E6F-C790-1654-7E98D03E0DE1}"/>
              </a:ext>
            </a:extLst>
          </p:cNvPr>
          <p:cNvSpPr/>
          <p:nvPr/>
        </p:nvSpPr>
        <p:spPr>
          <a:xfrm>
            <a:off x="44380" y="684528"/>
            <a:ext cx="12189189" cy="410307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05855-AEE2-6BA2-1A39-354F804F8894}"/>
              </a:ext>
            </a:extLst>
          </p:cNvPr>
          <p:cNvSpPr/>
          <p:nvPr/>
        </p:nvSpPr>
        <p:spPr>
          <a:xfrm>
            <a:off x="33032" y="5504622"/>
            <a:ext cx="12189189" cy="135337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AA3501-DFCE-56B8-5224-E73998CE6CA2}"/>
              </a:ext>
            </a:extLst>
          </p:cNvPr>
          <p:cNvSpPr/>
          <p:nvPr/>
        </p:nvSpPr>
        <p:spPr>
          <a:xfrm>
            <a:off x="9108898" y="4094238"/>
            <a:ext cx="2691836" cy="1940421"/>
          </a:xfrm>
          <a:prstGeom prst="rect">
            <a:avLst/>
          </a:prstGeom>
          <a:solidFill>
            <a:srgbClr val="F6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STEP SIX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Insert your enabling factor/s that will turn your plan into reality here…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26A21E2-226B-8F63-69CD-660EB36615CF}"/>
              </a:ext>
            </a:extLst>
          </p:cNvPr>
          <p:cNvCxnSpPr>
            <a:cxnSpLocks/>
          </p:cNvCxnSpPr>
          <p:nvPr/>
        </p:nvCxnSpPr>
        <p:spPr>
          <a:xfrm flipH="1">
            <a:off x="7200112" y="5016843"/>
            <a:ext cx="2034737" cy="0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3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B707B7-8F33-334B-BD75-98CE8A853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579" y="5685858"/>
            <a:ext cx="1125360" cy="12631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86822B-909D-7246-BA30-0271FDF0355B}"/>
              </a:ext>
            </a:extLst>
          </p:cNvPr>
          <p:cNvSpPr txBox="1">
            <a:spLocks/>
          </p:cNvSpPr>
          <p:nvPr/>
        </p:nvSpPr>
        <p:spPr>
          <a:xfrm>
            <a:off x="290171" y="2838194"/>
            <a:ext cx="11611657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600" dirty="0">
                <a:solidFill>
                  <a:prstClr val="white"/>
                </a:solidFill>
                <a:latin typeface="FS Industrie" panose="02060603040202040303" pitchFamily="18" charset="0"/>
                <a:cs typeface="GFYJeanna"/>
              </a:rPr>
              <a:t>YOUR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0"/>
                <a:ea typeface="+mn-ea"/>
                <a:cs typeface="GFYJeanna"/>
              </a:rPr>
              <a:t>BLANK TEMPLATE</a:t>
            </a:r>
          </a:p>
        </p:txBody>
      </p:sp>
    </p:spTree>
    <p:extLst>
      <p:ext uri="{BB962C8B-B14F-4D97-AF65-F5344CB8AC3E}">
        <p14:creationId xmlns:p14="http://schemas.microsoft.com/office/powerpoint/2010/main" val="280959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62E3C06-706D-B2CE-7BBC-831CEE032501}"/>
              </a:ext>
            </a:extLst>
          </p:cNvPr>
          <p:cNvSpPr txBox="1">
            <a:spLocks/>
          </p:cNvSpPr>
          <p:nvPr/>
        </p:nvSpPr>
        <p:spPr>
          <a:xfrm>
            <a:off x="151119" y="-21173"/>
            <a:ext cx="11798300" cy="79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&lt;INSERT BUSINESS NAME&gt; on a Page &lt;INSERT DATE&gt;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CDCA35-25D7-6235-2349-0B039C94E568}"/>
              </a:ext>
            </a:extLst>
          </p:cNvPr>
          <p:cNvCxnSpPr/>
          <p:nvPr/>
        </p:nvCxnSpPr>
        <p:spPr>
          <a:xfrm>
            <a:off x="0" y="1042785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CE92F-6099-CD58-D18B-515B154DD815}"/>
              </a:ext>
            </a:extLst>
          </p:cNvPr>
          <p:cNvCxnSpPr/>
          <p:nvPr/>
        </p:nvCxnSpPr>
        <p:spPr>
          <a:xfrm>
            <a:off x="0" y="1386840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3502-0DD4-3CB4-C949-B27D0171CBA4}"/>
              </a:ext>
            </a:extLst>
          </p:cNvPr>
          <p:cNvCxnSpPr/>
          <p:nvPr/>
        </p:nvCxnSpPr>
        <p:spPr>
          <a:xfrm>
            <a:off x="1743075" y="856373"/>
            <a:ext cx="0" cy="509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5BDD6F-82C7-3B2B-64D7-4ED16B641A25}"/>
              </a:ext>
            </a:extLst>
          </p:cNvPr>
          <p:cNvSpPr txBox="1"/>
          <p:nvPr/>
        </p:nvSpPr>
        <p:spPr>
          <a:xfrm>
            <a:off x="205810" y="1050070"/>
            <a:ext cx="120257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MISSION: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E2C52-8E14-5335-C87F-1FE51863FE6F}"/>
              </a:ext>
            </a:extLst>
          </p:cNvPr>
          <p:cNvSpPr txBox="1"/>
          <p:nvPr/>
        </p:nvSpPr>
        <p:spPr>
          <a:xfrm>
            <a:off x="1861539" y="1050070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E3D44-1301-BFE4-DFE8-A47364285D7B}"/>
              </a:ext>
            </a:extLst>
          </p:cNvPr>
          <p:cNvSpPr txBox="1"/>
          <p:nvPr/>
        </p:nvSpPr>
        <p:spPr>
          <a:xfrm>
            <a:off x="82564" y="1472794"/>
            <a:ext cx="1186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The laser beam focus for&lt;INSERT BUSINESS NAME&gt; in &lt;INSERT DATE&gt; is threefold: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611E76-7F4C-3A23-66CA-C79BC57B0400}"/>
              </a:ext>
            </a:extLst>
          </p:cNvPr>
          <p:cNvSpPr/>
          <p:nvPr/>
        </p:nvSpPr>
        <p:spPr>
          <a:xfrm>
            <a:off x="205809" y="2427785"/>
            <a:ext cx="6994303" cy="23344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F2290-222A-435D-7639-3A4B1969171F}"/>
              </a:ext>
            </a:extLst>
          </p:cNvPr>
          <p:cNvSpPr txBox="1"/>
          <p:nvPr/>
        </p:nvSpPr>
        <p:spPr>
          <a:xfrm>
            <a:off x="320109" y="254168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GROWTH PILLARS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98315-4315-D6B5-B367-0F3C6016DECF}"/>
              </a:ext>
            </a:extLst>
          </p:cNvPr>
          <p:cNvSpPr txBox="1"/>
          <p:nvPr/>
        </p:nvSpPr>
        <p:spPr>
          <a:xfrm>
            <a:off x="320109" y="2865018"/>
            <a:ext cx="33096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The focus in our growth pillars is centred on ensuring we’re delivering sustainable, profitable growth to ‘future proof’ our business - ensuring we are thinking like a day 1 business, and we are answering 3 questions;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44525B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RELEVANT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AGILE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B163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RESILIENT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are we?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c Sa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c Sans Light" pitchFamily="2" charset="77"/>
              </a:rPr>
              <a:t>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8DAFBD-E5D4-E76C-8719-001ECEC736FF}"/>
              </a:ext>
            </a:extLst>
          </p:cNvPr>
          <p:cNvSpPr/>
          <p:nvPr/>
        </p:nvSpPr>
        <p:spPr>
          <a:xfrm>
            <a:off x="3574813" y="2865016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FF5A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562742-DAFC-AD21-4FA8-16444A226D24}"/>
              </a:ext>
            </a:extLst>
          </p:cNvPr>
          <p:cNvSpPr/>
          <p:nvPr/>
        </p:nvSpPr>
        <p:spPr>
          <a:xfrm>
            <a:off x="4417260" y="2865017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6A6A914-F5B4-09AA-10D6-9978BA8F19CC}"/>
              </a:ext>
            </a:extLst>
          </p:cNvPr>
          <p:cNvSpPr/>
          <p:nvPr/>
        </p:nvSpPr>
        <p:spPr>
          <a:xfrm>
            <a:off x="5259145" y="2849631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ECA533-296B-0C56-8CAF-93E5760A3141}"/>
              </a:ext>
            </a:extLst>
          </p:cNvPr>
          <p:cNvSpPr/>
          <p:nvPr/>
        </p:nvSpPr>
        <p:spPr>
          <a:xfrm>
            <a:off x="6239549" y="2865016"/>
            <a:ext cx="738252" cy="1782559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245ED-4157-036B-DCDE-492E936F069B}"/>
              </a:ext>
            </a:extLst>
          </p:cNvPr>
          <p:cNvSpPr txBox="1"/>
          <p:nvPr/>
        </p:nvSpPr>
        <p:spPr>
          <a:xfrm>
            <a:off x="3775421" y="2899060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70072-C69E-5922-D8D4-E2F1F2BB244B}"/>
              </a:ext>
            </a:extLst>
          </p:cNvPr>
          <p:cNvSpPr txBox="1"/>
          <p:nvPr/>
        </p:nvSpPr>
        <p:spPr>
          <a:xfrm>
            <a:off x="4635974" y="289906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99FBDA-3DFF-CA89-A45E-29542B4E4629}"/>
              </a:ext>
            </a:extLst>
          </p:cNvPr>
          <p:cNvSpPr txBox="1"/>
          <p:nvPr/>
        </p:nvSpPr>
        <p:spPr>
          <a:xfrm>
            <a:off x="5488982" y="290030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0F933-C254-455F-DDE4-3804098490C9}"/>
              </a:ext>
            </a:extLst>
          </p:cNvPr>
          <p:cNvSpPr txBox="1"/>
          <p:nvPr/>
        </p:nvSpPr>
        <p:spPr>
          <a:xfrm>
            <a:off x="6460540" y="28836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1A336-7A8C-F11C-4EFD-5C6C1EE197C9}"/>
              </a:ext>
            </a:extLst>
          </p:cNvPr>
          <p:cNvSpPr txBox="1"/>
          <p:nvPr/>
        </p:nvSpPr>
        <p:spPr>
          <a:xfrm>
            <a:off x="3831637" y="2481632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Platform for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B87E4-8C36-94A9-8853-32D0A66EB48D}"/>
              </a:ext>
            </a:extLst>
          </p:cNvPr>
          <p:cNvSpPr txBox="1"/>
          <p:nvPr/>
        </p:nvSpPr>
        <p:spPr>
          <a:xfrm>
            <a:off x="6083501" y="245995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DNA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33813-173E-44A7-2235-5658CDED60BD}"/>
              </a:ext>
            </a:extLst>
          </p:cNvPr>
          <p:cNvSpPr txBox="1"/>
          <p:nvPr/>
        </p:nvSpPr>
        <p:spPr>
          <a:xfrm>
            <a:off x="-179403" y="4882431"/>
            <a:ext cx="792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Our heritage, our brand, our people, our outstanding service experience, our culture and 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F5A29"/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c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ommitment</a:t>
            </a:r>
            <a:r>
              <a:rPr lang="en-GB" sz="1200" b="1" dirty="0">
                <a:solidFill>
                  <a:srgbClr val="FF5A29"/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as ONE team to living our mission are the differentiators which give us the winning edge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820BFB-7020-800A-C2A4-319DF1F53383}"/>
              </a:ext>
            </a:extLst>
          </p:cNvPr>
          <p:cNvSpPr txBox="1"/>
          <p:nvPr/>
        </p:nvSpPr>
        <p:spPr>
          <a:xfrm>
            <a:off x="320109" y="561766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MTM’s: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E5D50C-4490-AEF9-58D9-A309A66B85A3}"/>
              </a:ext>
            </a:extLst>
          </p:cNvPr>
          <p:cNvSpPr txBox="1"/>
          <p:nvPr/>
        </p:nvSpPr>
        <p:spPr>
          <a:xfrm>
            <a:off x="310852" y="6259380"/>
            <a:ext cx="13513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VALUES: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5F323-4B77-909A-F816-51EECCFC4157}"/>
              </a:ext>
            </a:extLst>
          </p:cNvPr>
          <p:cNvSpPr/>
          <p:nvPr/>
        </p:nvSpPr>
        <p:spPr>
          <a:xfrm>
            <a:off x="1156968" y="5601998"/>
            <a:ext cx="1494470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744E64-4F4B-E600-1295-1186CF4B5D0A}"/>
              </a:ext>
            </a:extLst>
          </p:cNvPr>
          <p:cNvSpPr/>
          <p:nvPr/>
        </p:nvSpPr>
        <p:spPr>
          <a:xfrm>
            <a:off x="2799059" y="5593717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8225D53-F9E4-32A4-E6BE-C4D0EA82B7F1}"/>
              </a:ext>
            </a:extLst>
          </p:cNvPr>
          <p:cNvSpPr/>
          <p:nvPr/>
        </p:nvSpPr>
        <p:spPr>
          <a:xfrm>
            <a:off x="4280170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B43444B-013F-2484-4DD7-172CAFF853DC}"/>
              </a:ext>
            </a:extLst>
          </p:cNvPr>
          <p:cNvSpPr/>
          <p:nvPr/>
        </p:nvSpPr>
        <p:spPr>
          <a:xfrm>
            <a:off x="5782957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984BD35-9669-0BC6-7863-1E763A045A83}"/>
              </a:ext>
            </a:extLst>
          </p:cNvPr>
          <p:cNvSpPr/>
          <p:nvPr/>
        </p:nvSpPr>
        <p:spPr>
          <a:xfrm>
            <a:off x="1790744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8305FF9-DAF2-1E52-D650-CBE979348AC3}"/>
              </a:ext>
            </a:extLst>
          </p:cNvPr>
          <p:cNvSpPr/>
          <p:nvPr/>
        </p:nvSpPr>
        <p:spPr>
          <a:xfrm>
            <a:off x="3322301" y="627434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6C8F00-143E-182C-3224-9B00814F0474}"/>
              </a:ext>
            </a:extLst>
          </p:cNvPr>
          <p:cNvSpPr/>
          <p:nvPr/>
        </p:nvSpPr>
        <p:spPr>
          <a:xfrm>
            <a:off x="4863811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C16A0B-4021-9EFE-F991-FEF8118A603E}"/>
              </a:ext>
            </a:extLst>
          </p:cNvPr>
          <p:cNvSpPr/>
          <p:nvPr/>
        </p:nvSpPr>
        <p:spPr>
          <a:xfrm>
            <a:off x="6395368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65AA115-FB54-C738-905A-032B46D4F732}"/>
              </a:ext>
            </a:extLst>
          </p:cNvPr>
          <p:cNvSpPr/>
          <p:nvPr/>
        </p:nvSpPr>
        <p:spPr>
          <a:xfrm>
            <a:off x="7903134" y="6259380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180EDC-429F-2C59-6069-A5CDAD1BE03C}"/>
              </a:ext>
            </a:extLst>
          </p:cNvPr>
          <p:cNvSpPr txBox="1"/>
          <p:nvPr/>
        </p:nvSpPr>
        <p:spPr>
          <a:xfrm>
            <a:off x="3528828" y="3283751"/>
            <a:ext cx="765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87B7EA-FEC1-E3FA-2974-3806BF1CA618}"/>
              </a:ext>
            </a:extLst>
          </p:cNvPr>
          <p:cNvSpPr txBox="1"/>
          <p:nvPr/>
        </p:nvSpPr>
        <p:spPr>
          <a:xfrm>
            <a:off x="6196524" y="35830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E006C-C7B0-E9FE-C740-5F53ECCF5625}"/>
              </a:ext>
            </a:extLst>
          </p:cNvPr>
          <p:cNvSpPr txBox="1"/>
          <p:nvPr/>
        </p:nvSpPr>
        <p:spPr>
          <a:xfrm>
            <a:off x="7269538" y="2498922"/>
            <a:ext cx="49526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1 : Sample Text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2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3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4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0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2C37D-CB7F-8D10-8220-AFC6A913EAD6}"/>
              </a:ext>
            </a:extLst>
          </p:cNvPr>
          <p:cNvCxnSpPr/>
          <p:nvPr/>
        </p:nvCxnSpPr>
        <p:spPr>
          <a:xfrm>
            <a:off x="0" y="676201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7F065D-3C15-712E-184C-84AB32F5155C}"/>
              </a:ext>
            </a:extLst>
          </p:cNvPr>
          <p:cNvSpPr txBox="1"/>
          <p:nvPr/>
        </p:nvSpPr>
        <p:spPr>
          <a:xfrm>
            <a:off x="226745" y="670154"/>
            <a:ext cx="10086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VISION: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76609-3B61-C5CF-B869-B08BCB03B77A}"/>
              </a:ext>
            </a:extLst>
          </p:cNvPr>
          <p:cNvSpPr txBox="1"/>
          <p:nvPr/>
        </p:nvSpPr>
        <p:spPr>
          <a:xfrm>
            <a:off x="1838088" y="739812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8959E-6125-92CF-85CC-64C268C99F19}"/>
              </a:ext>
            </a:extLst>
          </p:cNvPr>
          <p:cNvSpPr txBox="1"/>
          <p:nvPr/>
        </p:nvSpPr>
        <p:spPr>
          <a:xfrm>
            <a:off x="5117566" y="3290881"/>
            <a:ext cx="1021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BBDCD-0561-B30D-6BF4-2D5BD5950D18}"/>
              </a:ext>
            </a:extLst>
          </p:cNvPr>
          <p:cNvSpPr txBox="1"/>
          <p:nvPr/>
        </p:nvSpPr>
        <p:spPr>
          <a:xfrm>
            <a:off x="4339045" y="3279245"/>
            <a:ext cx="9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8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B707B7-8F33-334B-BD75-98CE8A853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579" y="5685858"/>
            <a:ext cx="1125360" cy="12631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86822B-909D-7246-BA30-0271FDF0355B}"/>
              </a:ext>
            </a:extLst>
          </p:cNvPr>
          <p:cNvSpPr txBox="1">
            <a:spLocks/>
          </p:cNvSpPr>
          <p:nvPr/>
        </p:nvSpPr>
        <p:spPr>
          <a:xfrm>
            <a:off x="290171" y="2838194"/>
            <a:ext cx="11611657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0"/>
                <a:ea typeface="+mn-ea"/>
                <a:cs typeface="GFYJeanna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08667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62E3C06-706D-B2CE-7BBC-831CEE032501}"/>
              </a:ext>
            </a:extLst>
          </p:cNvPr>
          <p:cNvSpPr txBox="1">
            <a:spLocks/>
          </p:cNvSpPr>
          <p:nvPr/>
        </p:nvSpPr>
        <p:spPr>
          <a:xfrm>
            <a:off x="151119" y="-21173"/>
            <a:ext cx="11798300" cy="79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&lt;INSERT BUSINESS NAME&gt; on a Page &lt;INSERT DATE&gt;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CDCA35-25D7-6235-2349-0B039C94E568}"/>
              </a:ext>
            </a:extLst>
          </p:cNvPr>
          <p:cNvCxnSpPr/>
          <p:nvPr/>
        </p:nvCxnSpPr>
        <p:spPr>
          <a:xfrm>
            <a:off x="0" y="1042785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CE92F-6099-CD58-D18B-515B154DD815}"/>
              </a:ext>
            </a:extLst>
          </p:cNvPr>
          <p:cNvCxnSpPr/>
          <p:nvPr/>
        </p:nvCxnSpPr>
        <p:spPr>
          <a:xfrm>
            <a:off x="0" y="1386840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3502-0DD4-3CB4-C949-B27D0171CBA4}"/>
              </a:ext>
            </a:extLst>
          </p:cNvPr>
          <p:cNvCxnSpPr/>
          <p:nvPr/>
        </p:nvCxnSpPr>
        <p:spPr>
          <a:xfrm>
            <a:off x="1743075" y="856373"/>
            <a:ext cx="0" cy="509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5BDD6F-82C7-3B2B-64D7-4ED16B641A25}"/>
              </a:ext>
            </a:extLst>
          </p:cNvPr>
          <p:cNvSpPr txBox="1"/>
          <p:nvPr/>
        </p:nvSpPr>
        <p:spPr>
          <a:xfrm>
            <a:off x="205810" y="1050070"/>
            <a:ext cx="120257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MISSION: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E2C52-8E14-5335-C87F-1FE51863FE6F}"/>
              </a:ext>
            </a:extLst>
          </p:cNvPr>
          <p:cNvSpPr txBox="1"/>
          <p:nvPr/>
        </p:nvSpPr>
        <p:spPr>
          <a:xfrm>
            <a:off x="1861539" y="1050070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E3D44-1301-BFE4-DFE8-A47364285D7B}"/>
              </a:ext>
            </a:extLst>
          </p:cNvPr>
          <p:cNvSpPr txBox="1"/>
          <p:nvPr/>
        </p:nvSpPr>
        <p:spPr>
          <a:xfrm>
            <a:off x="82564" y="1472794"/>
            <a:ext cx="1186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The laser beam focus for&lt;INSERT BUSINESS NAME&gt; in &lt;INSERT DATE&gt; is threefold: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611E76-7F4C-3A23-66CA-C79BC57B0400}"/>
              </a:ext>
            </a:extLst>
          </p:cNvPr>
          <p:cNvSpPr/>
          <p:nvPr/>
        </p:nvSpPr>
        <p:spPr>
          <a:xfrm>
            <a:off x="205809" y="2427785"/>
            <a:ext cx="6994303" cy="23344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F2290-222A-435D-7639-3A4B1969171F}"/>
              </a:ext>
            </a:extLst>
          </p:cNvPr>
          <p:cNvSpPr txBox="1"/>
          <p:nvPr/>
        </p:nvSpPr>
        <p:spPr>
          <a:xfrm>
            <a:off x="320109" y="254168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GROWTH PILLARS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98315-4315-D6B5-B367-0F3C6016DECF}"/>
              </a:ext>
            </a:extLst>
          </p:cNvPr>
          <p:cNvSpPr txBox="1"/>
          <p:nvPr/>
        </p:nvSpPr>
        <p:spPr>
          <a:xfrm>
            <a:off x="320109" y="2865018"/>
            <a:ext cx="33096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The focus in our growth pillars is centred on ensuring we’re delivering sustainable, profitable growth to ‘future proof’ our business - ensuring we are thinking like a day 1 business, and we are answering 3 questions;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44525B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RELEVANT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AGILE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B163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RESILIENT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are we?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c Sa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c Sans Light" pitchFamily="2" charset="77"/>
              </a:rPr>
              <a:t>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8DAFBD-E5D4-E76C-8719-001ECEC736FF}"/>
              </a:ext>
            </a:extLst>
          </p:cNvPr>
          <p:cNvSpPr/>
          <p:nvPr/>
        </p:nvSpPr>
        <p:spPr>
          <a:xfrm>
            <a:off x="3574813" y="2865016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FF5A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562742-DAFC-AD21-4FA8-16444A226D24}"/>
              </a:ext>
            </a:extLst>
          </p:cNvPr>
          <p:cNvSpPr/>
          <p:nvPr/>
        </p:nvSpPr>
        <p:spPr>
          <a:xfrm>
            <a:off x="4417260" y="2865017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6A6A914-F5B4-09AA-10D6-9978BA8F19CC}"/>
              </a:ext>
            </a:extLst>
          </p:cNvPr>
          <p:cNvSpPr/>
          <p:nvPr/>
        </p:nvSpPr>
        <p:spPr>
          <a:xfrm>
            <a:off x="5259145" y="2849631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ECA533-296B-0C56-8CAF-93E5760A3141}"/>
              </a:ext>
            </a:extLst>
          </p:cNvPr>
          <p:cNvSpPr/>
          <p:nvPr/>
        </p:nvSpPr>
        <p:spPr>
          <a:xfrm>
            <a:off x="6239549" y="2865016"/>
            <a:ext cx="738252" cy="1782559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245ED-4157-036B-DCDE-492E936F069B}"/>
              </a:ext>
            </a:extLst>
          </p:cNvPr>
          <p:cNvSpPr txBox="1"/>
          <p:nvPr/>
        </p:nvSpPr>
        <p:spPr>
          <a:xfrm>
            <a:off x="3775421" y="2899060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70072-C69E-5922-D8D4-E2F1F2BB244B}"/>
              </a:ext>
            </a:extLst>
          </p:cNvPr>
          <p:cNvSpPr txBox="1"/>
          <p:nvPr/>
        </p:nvSpPr>
        <p:spPr>
          <a:xfrm>
            <a:off x="4635974" y="289906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99FBDA-3DFF-CA89-A45E-29542B4E4629}"/>
              </a:ext>
            </a:extLst>
          </p:cNvPr>
          <p:cNvSpPr txBox="1"/>
          <p:nvPr/>
        </p:nvSpPr>
        <p:spPr>
          <a:xfrm>
            <a:off x="5488982" y="290030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0F933-C254-455F-DDE4-3804098490C9}"/>
              </a:ext>
            </a:extLst>
          </p:cNvPr>
          <p:cNvSpPr txBox="1"/>
          <p:nvPr/>
        </p:nvSpPr>
        <p:spPr>
          <a:xfrm>
            <a:off x="6460540" y="28836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1A336-7A8C-F11C-4EFD-5C6C1EE197C9}"/>
              </a:ext>
            </a:extLst>
          </p:cNvPr>
          <p:cNvSpPr txBox="1"/>
          <p:nvPr/>
        </p:nvSpPr>
        <p:spPr>
          <a:xfrm>
            <a:off x="3831637" y="2481632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Platform for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B87E4-8C36-94A9-8853-32D0A66EB48D}"/>
              </a:ext>
            </a:extLst>
          </p:cNvPr>
          <p:cNvSpPr txBox="1"/>
          <p:nvPr/>
        </p:nvSpPr>
        <p:spPr>
          <a:xfrm>
            <a:off x="6083501" y="245995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DNA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33813-173E-44A7-2235-5658CDED60BD}"/>
              </a:ext>
            </a:extLst>
          </p:cNvPr>
          <p:cNvSpPr txBox="1"/>
          <p:nvPr/>
        </p:nvSpPr>
        <p:spPr>
          <a:xfrm>
            <a:off x="-179403" y="4882431"/>
            <a:ext cx="792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Our heritage, our brand, our people, our outstanding service experience, our culture and 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c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ommitment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as ONE team to living our mission are the differentiators which give us the winning edge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820BFB-7020-800A-C2A4-319DF1F53383}"/>
              </a:ext>
            </a:extLst>
          </p:cNvPr>
          <p:cNvSpPr txBox="1"/>
          <p:nvPr/>
        </p:nvSpPr>
        <p:spPr>
          <a:xfrm>
            <a:off x="320109" y="561766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MTM’s: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E5D50C-4490-AEF9-58D9-A309A66B85A3}"/>
              </a:ext>
            </a:extLst>
          </p:cNvPr>
          <p:cNvSpPr txBox="1"/>
          <p:nvPr/>
        </p:nvSpPr>
        <p:spPr>
          <a:xfrm>
            <a:off x="310852" y="6259380"/>
            <a:ext cx="13513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VALUES: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5F323-4B77-909A-F816-51EECCFC4157}"/>
              </a:ext>
            </a:extLst>
          </p:cNvPr>
          <p:cNvSpPr/>
          <p:nvPr/>
        </p:nvSpPr>
        <p:spPr>
          <a:xfrm>
            <a:off x="1156968" y="5601998"/>
            <a:ext cx="1494470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744E64-4F4B-E600-1295-1186CF4B5D0A}"/>
              </a:ext>
            </a:extLst>
          </p:cNvPr>
          <p:cNvSpPr/>
          <p:nvPr/>
        </p:nvSpPr>
        <p:spPr>
          <a:xfrm>
            <a:off x="2799059" y="5593717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8225D53-F9E4-32A4-E6BE-C4D0EA82B7F1}"/>
              </a:ext>
            </a:extLst>
          </p:cNvPr>
          <p:cNvSpPr/>
          <p:nvPr/>
        </p:nvSpPr>
        <p:spPr>
          <a:xfrm>
            <a:off x="4280170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B43444B-013F-2484-4DD7-172CAFF853DC}"/>
              </a:ext>
            </a:extLst>
          </p:cNvPr>
          <p:cNvSpPr/>
          <p:nvPr/>
        </p:nvSpPr>
        <p:spPr>
          <a:xfrm>
            <a:off x="5782957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984BD35-9669-0BC6-7863-1E763A045A83}"/>
              </a:ext>
            </a:extLst>
          </p:cNvPr>
          <p:cNvSpPr/>
          <p:nvPr/>
        </p:nvSpPr>
        <p:spPr>
          <a:xfrm>
            <a:off x="1790744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8305FF9-DAF2-1E52-D650-CBE979348AC3}"/>
              </a:ext>
            </a:extLst>
          </p:cNvPr>
          <p:cNvSpPr/>
          <p:nvPr/>
        </p:nvSpPr>
        <p:spPr>
          <a:xfrm>
            <a:off x="3322301" y="627434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6C8F00-143E-182C-3224-9B00814F0474}"/>
              </a:ext>
            </a:extLst>
          </p:cNvPr>
          <p:cNvSpPr/>
          <p:nvPr/>
        </p:nvSpPr>
        <p:spPr>
          <a:xfrm>
            <a:off x="4863811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C16A0B-4021-9EFE-F991-FEF8118A603E}"/>
              </a:ext>
            </a:extLst>
          </p:cNvPr>
          <p:cNvSpPr/>
          <p:nvPr/>
        </p:nvSpPr>
        <p:spPr>
          <a:xfrm>
            <a:off x="6395368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65AA115-FB54-C738-905A-032B46D4F732}"/>
              </a:ext>
            </a:extLst>
          </p:cNvPr>
          <p:cNvSpPr/>
          <p:nvPr/>
        </p:nvSpPr>
        <p:spPr>
          <a:xfrm>
            <a:off x="7903134" y="6259380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180EDC-429F-2C59-6069-A5CDAD1BE03C}"/>
              </a:ext>
            </a:extLst>
          </p:cNvPr>
          <p:cNvSpPr txBox="1"/>
          <p:nvPr/>
        </p:nvSpPr>
        <p:spPr>
          <a:xfrm>
            <a:off x="3528828" y="3283751"/>
            <a:ext cx="765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87B7EA-FEC1-E3FA-2974-3806BF1CA618}"/>
              </a:ext>
            </a:extLst>
          </p:cNvPr>
          <p:cNvSpPr txBox="1"/>
          <p:nvPr/>
        </p:nvSpPr>
        <p:spPr>
          <a:xfrm>
            <a:off x="6196524" y="35830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E006C-C7B0-E9FE-C740-5F53ECCF5625}"/>
              </a:ext>
            </a:extLst>
          </p:cNvPr>
          <p:cNvSpPr txBox="1"/>
          <p:nvPr/>
        </p:nvSpPr>
        <p:spPr>
          <a:xfrm>
            <a:off x="7269538" y="2498922"/>
            <a:ext cx="49526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1 : Sample Text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2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3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4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0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2C37D-CB7F-8D10-8220-AFC6A913EAD6}"/>
              </a:ext>
            </a:extLst>
          </p:cNvPr>
          <p:cNvCxnSpPr/>
          <p:nvPr/>
        </p:nvCxnSpPr>
        <p:spPr>
          <a:xfrm>
            <a:off x="0" y="676201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7F065D-3C15-712E-184C-84AB32F5155C}"/>
              </a:ext>
            </a:extLst>
          </p:cNvPr>
          <p:cNvSpPr txBox="1"/>
          <p:nvPr/>
        </p:nvSpPr>
        <p:spPr>
          <a:xfrm>
            <a:off x="226745" y="670154"/>
            <a:ext cx="10086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VISION: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76609-3B61-C5CF-B869-B08BCB03B77A}"/>
              </a:ext>
            </a:extLst>
          </p:cNvPr>
          <p:cNvSpPr txBox="1"/>
          <p:nvPr/>
        </p:nvSpPr>
        <p:spPr>
          <a:xfrm>
            <a:off x="1838088" y="739812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8959E-6125-92CF-85CC-64C268C99F19}"/>
              </a:ext>
            </a:extLst>
          </p:cNvPr>
          <p:cNvSpPr txBox="1"/>
          <p:nvPr/>
        </p:nvSpPr>
        <p:spPr>
          <a:xfrm>
            <a:off x="5117566" y="3290881"/>
            <a:ext cx="1021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BBDCD-0561-B30D-6BF4-2D5BD5950D18}"/>
              </a:ext>
            </a:extLst>
          </p:cNvPr>
          <p:cNvSpPr txBox="1"/>
          <p:nvPr/>
        </p:nvSpPr>
        <p:spPr>
          <a:xfrm>
            <a:off x="4339045" y="3279245"/>
            <a:ext cx="9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0901DC-C600-F9DE-8048-AF79F51C72E0}"/>
              </a:ext>
            </a:extLst>
          </p:cNvPr>
          <p:cNvSpPr/>
          <p:nvPr/>
        </p:nvSpPr>
        <p:spPr>
          <a:xfrm>
            <a:off x="110780" y="1425569"/>
            <a:ext cx="11945442" cy="540730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F0184-A865-B44D-38FA-AEECEE70C013}"/>
              </a:ext>
            </a:extLst>
          </p:cNvPr>
          <p:cNvSpPr/>
          <p:nvPr/>
        </p:nvSpPr>
        <p:spPr>
          <a:xfrm>
            <a:off x="2982379" y="1584561"/>
            <a:ext cx="3686334" cy="1275501"/>
          </a:xfrm>
          <a:prstGeom prst="rect">
            <a:avLst/>
          </a:prstGeom>
          <a:solidFill>
            <a:srgbClr val="F6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STEP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Insert your business name and the year/period this plan on a page represents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DC6615-604C-D638-9816-39C994E3B770}"/>
              </a:ext>
            </a:extLst>
          </p:cNvPr>
          <p:cNvCxnSpPr>
            <a:cxnSpLocks/>
          </p:cNvCxnSpPr>
          <p:nvPr/>
        </p:nvCxnSpPr>
        <p:spPr>
          <a:xfrm flipH="1" flipV="1">
            <a:off x="3032962" y="565661"/>
            <a:ext cx="1428931" cy="1025419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2F9D9A-0E97-D856-C4E3-17827ECFB77B}"/>
              </a:ext>
            </a:extLst>
          </p:cNvPr>
          <p:cNvCxnSpPr>
            <a:cxnSpLocks/>
          </p:cNvCxnSpPr>
          <p:nvPr/>
        </p:nvCxnSpPr>
        <p:spPr>
          <a:xfrm flipV="1">
            <a:off x="5969659" y="543697"/>
            <a:ext cx="1780875" cy="1116201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2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62E3C06-706D-B2CE-7BBC-831CEE032501}"/>
              </a:ext>
            </a:extLst>
          </p:cNvPr>
          <p:cNvSpPr txBox="1">
            <a:spLocks/>
          </p:cNvSpPr>
          <p:nvPr/>
        </p:nvSpPr>
        <p:spPr>
          <a:xfrm>
            <a:off x="151119" y="-21173"/>
            <a:ext cx="11798300" cy="79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&lt;INSERT BUSINESS NAME&gt; on a Page &lt;INSERT DATE&gt;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CDCA35-25D7-6235-2349-0B039C94E568}"/>
              </a:ext>
            </a:extLst>
          </p:cNvPr>
          <p:cNvCxnSpPr/>
          <p:nvPr/>
        </p:nvCxnSpPr>
        <p:spPr>
          <a:xfrm>
            <a:off x="0" y="1042785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CE92F-6099-CD58-D18B-515B154DD815}"/>
              </a:ext>
            </a:extLst>
          </p:cNvPr>
          <p:cNvCxnSpPr/>
          <p:nvPr/>
        </p:nvCxnSpPr>
        <p:spPr>
          <a:xfrm>
            <a:off x="0" y="1386840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3502-0DD4-3CB4-C949-B27D0171CBA4}"/>
              </a:ext>
            </a:extLst>
          </p:cNvPr>
          <p:cNvCxnSpPr/>
          <p:nvPr/>
        </p:nvCxnSpPr>
        <p:spPr>
          <a:xfrm>
            <a:off x="1743075" y="856373"/>
            <a:ext cx="0" cy="509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5BDD6F-82C7-3B2B-64D7-4ED16B641A25}"/>
              </a:ext>
            </a:extLst>
          </p:cNvPr>
          <p:cNvSpPr txBox="1"/>
          <p:nvPr/>
        </p:nvSpPr>
        <p:spPr>
          <a:xfrm>
            <a:off x="205810" y="1050070"/>
            <a:ext cx="125867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5A29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E2C52-8E14-5335-C87F-1FE51863FE6F}"/>
              </a:ext>
            </a:extLst>
          </p:cNvPr>
          <p:cNvSpPr txBox="1"/>
          <p:nvPr/>
        </p:nvSpPr>
        <p:spPr>
          <a:xfrm>
            <a:off x="1861539" y="1050070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E3D44-1301-BFE4-DFE8-A47364285D7B}"/>
              </a:ext>
            </a:extLst>
          </p:cNvPr>
          <p:cNvSpPr txBox="1"/>
          <p:nvPr/>
        </p:nvSpPr>
        <p:spPr>
          <a:xfrm>
            <a:off x="82564" y="1472794"/>
            <a:ext cx="1186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The laser beam focus for&lt;INSERT BUSINESS NAME&gt; in &lt;INSERT DATE&gt; is threefold: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611E76-7F4C-3A23-66CA-C79BC57B0400}"/>
              </a:ext>
            </a:extLst>
          </p:cNvPr>
          <p:cNvSpPr/>
          <p:nvPr/>
        </p:nvSpPr>
        <p:spPr>
          <a:xfrm>
            <a:off x="205809" y="2427785"/>
            <a:ext cx="6994303" cy="23344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F2290-222A-435D-7639-3A4B1969171F}"/>
              </a:ext>
            </a:extLst>
          </p:cNvPr>
          <p:cNvSpPr txBox="1"/>
          <p:nvPr/>
        </p:nvSpPr>
        <p:spPr>
          <a:xfrm>
            <a:off x="320109" y="254168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GROWTH PILLARS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98315-4315-D6B5-B367-0F3C6016DECF}"/>
              </a:ext>
            </a:extLst>
          </p:cNvPr>
          <p:cNvSpPr txBox="1"/>
          <p:nvPr/>
        </p:nvSpPr>
        <p:spPr>
          <a:xfrm>
            <a:off x="320109" y="2865018"/>
            <a:ext cx="33096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The focus in our growth pillars is centred on ensuring we’re delivering sustainable, profitable growth to ‘future proof’ our business - ensuring we are thinking like a day 1 business, and we are answering 3 questions;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44525B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RELEVANT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AGILE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B163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RESILIENT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are we?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c Sa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c Sans Light" pitchFamily="2" charset="77"/>
              </a:rPr>
              <a:t>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8DAFBD-E5D4-E76C-8719-001ECEC736FF}"/>
              </a:ext>
            </a:extLst>
          </p:cNvPr>
          <p:cNvSpPr/>
          <p:nvPr/>
        </p:nvSpPr>
        <p:spPr>
          <a:xfrm>
            <a:off x="3574813" y="2865016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FF5A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562742-DAFC-AD21-4FA8-16444A226D24}"/>
              </a:ext>
            </a:extLst>
          </p:cNvPr>
          <p:cNvSpPr/>
          <p:nvPr/>
        </p:nvSpPr>
        <p:spPr>
          <a:xfrm>
            <a:off x="4417260" y="2865017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6A6A914-F5B4-09AA-10D6-9978BA8F19CC}"/>
              </a:ext>
            </a:extLst>
          </p:cNvPr>
          <p:cNvSpPr/>
          <p:nvPr/>
        </p:nvSpPr>
        <p:spPr>
          <a:xfrm>
            <a:off x="5259145" y="2849631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ECA533-296B-0C56-8CAF-93E5760A3141}"/>
              </a:ext>
            </a:extLst>
          </p:cNvPr>
          <p:cNvSpPr/>
          <p:nvPr/>
        </p:nvSpPr>
        <p:spPr>
          <a:xfrm>
            <a:off x="6239549" y="2865016"/>
            <a:ext cx="738252" cy="1782559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245ED-4157-036B-DCDE-492E936F069B}"/>
              </a:ext>
            </a:extLst>
          </p:cNvPr>
          <p:cNvSpPr txBox="1"/>
          <p:nvPr/>
        </p:nvSpPr>
        <p:spPr>
          <a:xfrm>
            <a:off x="3775421" y="2899060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70072-C69E-5922-D8D4-E2F1F2BB244B}"/>
              </a:ext>
            </a:extLst>
          </p:cNvPr>
          <p:cNvSpPr txBox="1"/>
          <p:nvPr/>
        </p:nvSpPr>
        <p:spPr>
          <a:xfrm>
            <a:off x="4635974" y="289906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99FBDA-3DFF-CA89-A45E-29542B4E4629}"/>
              </a:ext>
            </a:extLst>
          </p:cNvPr>
          <p:cNvSpPr txBox="1"/>
          <p:nvPr/>
        </p:nvSpPr>
        <p:spPr>
          <a:xfrm>
            <a:off x="5488982" y="290030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0F933-C254-455F-DDE4-3804098490C9}"/>
              </a:ext>
            </a:extLst>
          </p:cNvPr>
          <p:cNvSpPr txBox="1"/>
          <p:nvPr/>
        </p:nvSpPr>
        <p:spPr>
          <a:xfrm>
            <a:off x="6460540" y="28836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1A336-7A8C-F11C-4EFD-5C6C1EE197C9}"/>
              </a:ext>
            </a:extLst>
          </p:cNvPr>
          <p:cNvSpPr txBox="1"/>
          <p:nvPr/>
        </p:nvSpPr>
        <p:spPr>
          <a:xfrm>
            <a:off x="3831637" y="2481632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Platform for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B87E4-8C36-94A9-8853-32D0A66EB48D}"/>
              </a:ext>
            </a:extLst>
          </p:cNvPr>
          <p:cNvSpPr txBox="1"/>
          <p:nvPr/>
        </p:nvSpPr>
        <p:spPr>
          <a:xfrm>
            <a:off x="6083501" y="245995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DNA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33813-173E-44A7-2235-5658CDED60BD}"/>
              </a:ext>
            </a:extLst>
          </p:cNvPr>
          <p:cNvSpPr txBox="1"/>
          <p:nvPr/>
        </p:nvSpPr>
        <p:spPr>
          <a:xfrm>
            <a:off x="-179403" y="4882431"/>
            <a:ext cx="792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Our heritage, our brand, our people, our outstanding service experience, our culture and 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c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ommitment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as ONE team to living our mission are the differentiators which give us the winning edge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820BFB-7020-800A-C2A4-319DF1F53383}"/>
              </a:ext>
            </a:extLst>
          </p:cNvPr>
          <p:cNvSpPr txBox="1"/>
          <p:nvPr/>
        </p:nvSpPr>
        <p:spPr>
          <a:xfrm>
            <a:off x="320109" y="561766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MTM’s: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E5D50C-4490-AEF9-58D9-A309A66B85A3}"/>
              </a:ext>
            </a:extLst>
          </p:cNvPr>
          <p:cNvSpPr txBox="1"/>
          <p:nvPr/>
        </p:nvSpPr>
        <p:spPr>
          <a:xfrm>
            <a:off x="310852" y="6259380"/>
            <a:ext cx="13513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VALUES: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5F323-4B77-909A-F816-51EECCFC4157}"/>
              </a:ext>
            </a:extLst>
          </p:cNvPr>
          <p:cNvSpPr/>
          <p:nvPr/>
        </p:nvSpPr>
        <p:spPr>
          <a:xfrm>
            <a:off x="1156968" y="5601998"/>
            <a:ext cx="1494470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744E64-4F4B-E600-1295-1186CF4B5D0A}"/>
              </a:ext>
            </a:extLst>
          </p:cNvPr>
          <p:cNvSpPr/>
          <p:nvPr/>
        </p:nvSpPr>
        <p:spPr>
          <a:xfrm>
            <a:off x="2799059" y="5593717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8225D53-F9E4-32A4-E6BE-C4D0EA82B7F1}"/>
              </a:ext>
            </a:extLst>
          </p:cNvPr>
          <p:cNvSpPr/>
          <p:nvPr/>
        </p:nvSpPr>
        <p:spPr>
          <a:xfrm>
            <a:off x="4280170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B43444B-013F-2484-4DD7-172CAFF853DC}"/>
              </a:ext>
            </a:extLst>
          </p:cNvPr>
          <p:cNvSpPr/>
          <p:nvPr/>
        </p:nvSpPr>
        <p:spPr>
          <a:xfrm>
            <a:off x="5782957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984BD35-9669-0BC6-7863-1E763A045A83}"/>
              </a:ext>
            </a:extLst>
          </p:cNvPr>
          <p:cNvSpPr/>
          <p:nvPr/>
        </p:nvSpPr>
        <p:spPr>
          <a:xfrm>
            <a:off x="1790744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8305FF9-DAF2-1E52-D650-CBE979348AC3}"/>
              </a:ext>
            </a:extLst>
          </p:cNvPr>
          <p:cNvSpPr/>
          <p:nvPr/>
        </p:nvSpPr>
        <p:spPr>
          <a:xfrm>
            <a:off x="3322301" y="627434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6C8F00-143E-182C-3224-9B00814F0474}"/>
              </a:ext>
            </a:extLst>
          </p:cNvPr>
          <p:cNvSpPr/>
          <p:nvPr/>
        </p:nvSpPr>
        <p:spPr>
          <a:xfrm>
            <a:off x="4863811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C16A0B-4021-9EFE-F991-FEF8118A603E}"/>
              </a:ext>
            </a:extLst>
          </p:cNvPr>
          <p:cNvSpPr/>
          <p:nvPr/>
        </p:nvSpPr>
        <p:spPr>
          <a:xfrm>
            <a:off x="6395368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65AA115-FB54-C738-905A-032B46D4F732}"/>
              </a:ext>
            </a:extLst>
          </p:cNvPr>
          <p:cNvSpPr/>
          <p:nvPr/>
        </p:nvSpPr>
        <p:spPr>
          <a:xfrm>
            <a:off x="7903134" y="6259380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180EDC-429F-2C59-6069-A5CDAD1BE03C}"/>
              </a:ext>
            </a:extLst>
          </p:cNvPr>
          <p:cNvSpPr txBox="1"/>
          <p:nvPr/>
        </p:nvSpPr>
        <p:spPr>
          <a:xfrm>
            <a:off x="3528828" y="3283751"/>
            <a:ext cx="765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87B7EA-FEC1-E3FA-2974-3806BF1CA618}"/>
              </a:ext>
            </a:extLst>
          </p:cNvPr>
          <p:cNvSpPr txBox="1"/>
          <p:nvPr/>
        </p:nvSpPr>
        <p:spPr>
          <a:xfrm>
            <a:off x="6196524" y="35830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E006C-C7B0-E9FE-C740-5F53ECCF5625}"/>
              </a:ext>
            </a:extLst>
          </p:cNvPr>
          <p:cNvSpPr txBox="1"/>
          <p:nvPr/>
        </p:nvSpPr>
        <p:spPr>
          <a:xfrm>
            <a:off x="7269538" y="2498922"/>
            <a:ext cx="49526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1 : Sample Text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2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3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4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0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2C37D-CB7F-8D10-8220-AFC6A913EAD6}"/>
              </a:ext>
            </a:extLst>
          </p:cNvPr>
          <p:cNvCxnSpPr/>
          <p:nvPr/>
        </p:nvCxnSpPr>
        <p:spPr>
          <a:xfrm>
            <a:off x="0" y="676201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7F065D-3C15-712E-184C-84AB32F5155C}"/>
              </a:ext>
            </a:extLst>
          </p:cNvPr>
          <p:cNvSpPr txBox="1"/>
          <p:nvPr/>
        </p:nvSpPr>
        <p:spPr>
          <a:xfrm>
            <a:off x="226745" y="670154"/>
            <a:ext cx="10086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VISION: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76609-3B61-C5CF-B869-B08BCB03B77A}"/>
              </a:ext>
            </a:extLst>
          </p:cNvPr>
          <p:cNvSpPr txBox="1"/>
          <p:nvPr/>
        </p:nvSpPr>
        <p:spPr>
          <a:xfrm>
            <a:off x="1838088" y="739812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8959E-6125-92CF-85CC-64C268C99F19}"/>
              </a:ext>
            </a:extLst>
          </p:cNvPr>
          <p:cNvSpPr txBox="1"/>
          <p:nvPr/>
        </p:nvSpPr>
        <p:spPr>
          <a:xfrm>
            <a:off x="5117566" y="3290881"/>
            <a:ext cx="1021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BBDCD-0561-B30D-6BF4-2D5BD5950D18}"/>
              </a:ext>
            </a:extLst>
          </p:cNvPr>
          <p:cNvSpPr txBox="1"/>
          <p:nvPr/>
        </p:nvSpPr>
        <p:spPr>
          <a:xfrm>
            <a:off x="4339045" y="3279245"/>
            <a:ext cx="9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E097C5-B529-65CC-C661-777D39C50E5F}"/>
              </a:ext>
            </a:extLst>
          </p:cNvPr>
          <p:cNvSpPr/>
          <p:nvPr/>
        </p:nvSpPr>
        <p:spPr>
          <a:xfrm>
            <a:off x="116484" y="1469275"/>
            <a:ext cx="10510327" cy="464890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332A59-B9D0-2CEB-71A5-29F015B0D0E6}"/>
              </a:ext>
            </a:extLst>
          </p:cNvPr>
          <p:cNvSpPr/>
          <p:nvPr/>
        </p:nvSpPr>
        <p:spPr>
          <a:xfrm>
            <a:off x="511424" y="4749680"/>
            <a:ext cx="11564092" cy="38505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F31FF5-3737-E8C6-5CAD-5BA11D018E47}"/>
              </a:ext>
            </a:extLst>
          </p:cNvPr>
          <p:cNvCxnSpPr>
            <a:cxnSpLocks/>
          </p:cNvCxnSpPr>
          <p:nvPr/>
        </p:nvCxnSpPr>
        <p:spPr>
          <a:xfrm flipH="1">
            <a:off x="2126108" y="4608197"/>
            <a:ext cx="583225" cy="1592421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BA031ED-E283-1292-A91C-8B7729C4484A}"/>
              </a:ext>
            </a:extLst>
          </p:cNvPr>
          <p:cNvSpPr/>
          <p:nvPr/>
        </p:nvSpPr>
        <p:spPr>
          <a:xfrm>
            <a:off x="604063" y="3417048"/>
            <a:ext cx="3686334" cy="1275501"/>
          </a:xfrm>
          <a:prstGeom prst="rect">
            <a:avLst/>
          </a:prstGeom>
          <a:solidFill>
            <a:srgbClr val="F6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STEP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Insert your PURPOSE and VISION statements and YOUR BUSINESS VALUES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2DFFC60-BA70-B442-65C0-FA9111E8C7C2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831273" y="893701"/>
            <a:ext cx="1006815" cy="2547602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692533C-F271-4CA9-9757-D8599B83BAFA}"/>
              </a:ext>
            </a:extLst>
          </p:cNvPr>
          <p:cNvCxnSpPr>
            <a:cxnSpLocks/>
          </p:cNvCxnSpPr>
          <p:nvPr/>
        </p:nvCxnSpPr>
        <p:spPr>
          <a:xfrm flipV="1">
            <a:off x="1298864" y="1297210"/>
            <a:ext cx="884025" cy="2170854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5F8B411-6611-F2CA-E3DC-CE7D25F6CA8D}"/>
              </a:ext>
            </a:extLst>
          </p:cNvPr>
          <p:cNvCxnSpPr>
            <a:cxnSpLocks/>
          </p:cNvCxnSpPr>
          <p:nvPr/>
        </p:nvCxnSpPr>
        <p:spPr>
          <a:xfrm>
            <a:off x="2684051" y="4687241"/>
            <a:ext cx="4746029" cy="1493382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51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62E3C06-706D-B2CE-7BBC-831CEE032501}"/>
              </a:ext>
            </a:extLst>
          </p:cNvPr>
          <p:cNvSpPr txBox="1">
            <a:spLocks/>
          </p:cNvSpPr>
          <p:nvPr/>
        </p:nvSpPr>
        <p:spPr>
          <a:xfrm>
            <a:off x="151119" y="-21173"/>
            <a:ext cx="11798300" cy="79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&lt;INSERT BUSINESS NAME&gt; on a Page &lt;INSERT DATE&gt;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CDCA35-25D7-6235-2349-0B039C94E568}"/>
              </a:ext>
            </a:extLst>
          </p:cNvPr>
          <p:cNvCxnSpPr/>
          <p:nvPr/>
        </p:nvCxnSpPr>
        <p:spPr>
          <a:xfrm>
            <a:off x="0" y="1042785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CE92F-6099-CD58-D18B-515B154DD815}"/>
              </a:ext>
            </a:extLst>
          </p:cNvPr>
          <p:cNvCxnSpPr/>
          <p:nvPr/>
        </p:nvCxnSpPr>
        <p:spPr>
          <a:xfrm>
            <a:off x="0" y="1386840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3502-0DD4-3CB4-C949-B27D0171CBA4}"/>
              </a:ext>
            </a:extLst>
          </p:cNvPr>
          <p:cNvCxnSpPr/>
          <p:nvPr/>
        </p:nvCxnSpPr>
        <p:spPr>
          <a:xfrm>
            <a:off x="1743075" y="856373"/>
            <a:ext cx="0" cy="509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5BDD6F-82C7-3B2B-64D7-4ED16B641A25}"/>
              </a:ext>
            </a:extLst>
          </p:cNvPr>
          <p:cNvSpPr txBox="1"/>
          <p:nvPr/>
        </p:nvSpPr>
        <p:spPr>
          <a:xfrm>
            <a:off x="205810" y="1050070"/>
            <a:ext cx="120257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MISSION: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E2C52-8E14-5335-C87F-1FE51863FE6F}"/>
              </a:ext>
            </a:extLst>
          </p:cNvPr>
          <p:cNvSpPr txBox="1"/>
          <p:nvPr/>
        </p:nvSpPr>
        <p:spPr>
          <a:xfrm>
            <a:off x="1861539" y="1050070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E3D44-1301-BFE4-DFE8-A47364285D7B}"/>
              </a:ext>
            </a:extLst>
          </p:cNvPr>
          <p:cNvSpPr txBox="1"/>
          <p:nvPr/>
        </p:nvSpPr>
        <p:spPr>
          <a:xfrm>
            <a:off x="82564" y="1472794"/>
            <a:ext cx="1186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The laser beam focus for&lt;INSERT BUSINESS NAME&gt; in &lt;INSERT DATE&gt; is threefold: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611E76-7F4C-3A23-66CA-C79BC57B0400}"/>
              </a:ext>
            </a:extLst>
          </p:cNvPr>
          <p:cNvSpPr/>
          <p:nvPr/>
        </p:nvSpPr>
        <p:spPr>
          <a:xfrm>
            <a:off x="205809" y="2427785"/>
            <a:ext cx="6994303" cy="23344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F2290-222A-435D-7639-3A4B1969171F}"/>
              </a:ext>
            </a:extLst>
          </p:cNvPr>
          <p:cNvSpPr txBox="1"/>
          <p:nvPr/>
        </p:nvSpPr>
        <p:spPr>
          <a:xfrm>
            <a:off x="320109" y="254168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GROWTH PILLARS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98315-4315-D6B5-B367-0F3C6016DECF}"/>
              </a:ext>
            </a:extLst>
          </p:cNvPr>
          <p:cNvSpPr txBox="1"/>
          <p:nvPr/>
        </p:nvSpPr>
        <p:spPr>
          <a:xfrm>
            <a:off x="320109" y="2865018"/>
            <a:ext cx="33096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The focus in our growth pillars is centred on ensuring we’re delivering sustainable, profitable growth to ‘future proof’ our business - ensuring we are thinking like a day 1 business, and we are answering 3 questions;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44525B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RELEVANT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AGILE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B163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RESILIENT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are we?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c Sa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c Sans Light" pitchFamily="2" charset="77"/>
              </a:rPr>
              <a:t>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8DAFBD-E5D4-E76C-8719-001ECEC736FF}"/>
              </a:ext>
            </a:extLst>
          </p:cNvPr>
          <p:cNvSpPr/>
          <p:nvPr/>
        </p:nvSpPr>
        <p:spPr>
          <a:xfrm>
            <a:off x="3574813" y="2865016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FF5A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562742-DAFC-AD21-4FA8-16444A226D24}"/>
              </a:ext>
            </a:extLst>
          </p:cNvPr>
          <p:cNvSpPr/>
          <p:nvPr/>
        </p:nvSpPr>
        <p:spPr>
          <a:xfrm>
            <a:off x="4417260" y="2865017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6A6A914-F5B4-09AA-10D6-9978BA8F19CC}"/>
              </a:ext>
            </a:extLst>
          </p:cNvPr>
          <p:cNvSpPr/>
          <p:nvPr/>
        </p:nvSpPr>
        <p:spPr>
          <a:xfrm>
            <a:off x="5259145" y="2849631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ECA533-296B-0C56-8CAF-93E5760A3141}"/>
              </a:ext>
            </a:extLst>
          </p:cNvPr>
          <p:cNvSpPr/>
          <p:nvPr/>
        </p:nvSpPr>
        <p:spPr>
          <a:xfrm>
            <a:off x="6239549" y="2865016"/>
            <a:ext cx="738252" cy="1782559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245ED-4157-036B-DCDE-492E936F069B}"/>
              </a:ext>
            </a:extLst>
          </p:cNvPr>
          <p:cNvSpPr txBox="1"/>
          <p:nvPr/>
        </p:nvSpPr>
        <p:spPr>
          <a:xfrm>
            <a:off x="3775421" y="2899060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70072-C69E-5922-D8D4-E2F1F2BB244B}"/>
              </a:ext>
            </a:extLst>
          </p:cNvPr>
          <p:cNvSpPr txBox="1"/>
          <p:nvPr/>
        </p:nvSpPr>
        <p:spPr>
          <a:xfrm>
            <a:off x="4635974" y="289906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99FBDA-3DFF-CA89-A45E-29542B4E4629}"/>
              </a:ext>
            </a:extLst>
          </p:cNvPr>
          <p:cNvSpPr txBox="1"/>
          <p:nvPr/>
        </p:nvSpPr>
        <p:spPr>
          <a:xfrm>
            <a:off x="5488982" y="290030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0F933-C254-455F-DDE4-3804098490C9}"/>
              </a:ext>
            </a:extLst>
          </p:cNvPr>
          <p:cNvSpPr txBox="1"/>
          <p:nvPr/>
        </p:nvSpPr>
        <p:spPr>
          <a:xfrm>
            <a:off x="6460540" y="28836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1A336-7A8C-F11C-4EFD-5C6C1EE197C9}"/>
              </a:ext>
            </a:extLst>
          </p:cNvPr>
          <p:cNvSpPr txBox="1"/>
          <p:nvPr/>
        </p:nvSpPr>
        <p:spPr>
          <a:xfrm>
            <a:off x="3831637" y="2481632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Platform for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B87E4-8C36-94A9-8853-32D0A66EB48D}"/>
              </a:ext>
            </a:extLst>
          </p:cNvPr>
          <p:cNvSpPr txBox="1"/>
          <p:nvPr/>
        </p:nvSpPr>
        <p:spPr>
          <a:xfrm>
            <a:off x="6083501" y="245995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DNA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33813-173E-44A7-2235-5658CDED60BD}"/>
              </a:ext>
            </a:extLst>
          </p:cNvPr>
          <p:cNvSpPr txBox="1"/>
          <p:nvPr/>
        </p:nvSpPr>
        <p:spPr>
          <a:xfrm>
            <a:off x="-179403" y="4882431"/>
            <a:ext cx="792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Our heritage, our brand, our people, our outstanding service experience, our culture and 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c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ommitment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as ONE team to living our mission are the differentiators which give us the winning edge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820BFB-7020-800A-C2A4-319DF1F53383}"/>
              </a:ext>
            </a:extLst>
          </p:cNvPr>
          <p:cNvSpPr txBox="1"/>
          <p:nvPr/>
        </p:nvSpPr>
        <p:spPr>
          <a:xfrm>
            <a:off x="320109" y="561766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MTM’s: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E5D50C-4490-AEF9-58D9-A309A66B85A3}"/>
              </a:ext>
            </a:extLst>
          </p:cNvPr>
          <p:cNvSpPr txBox="1"/>
          <p:nvPr/>
        </p:nvSpPr>
        <p:spPr>
          <a:xfrm>
            <a:off x="310852" y="6259380"/>
            <a:ext cx="13513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VALUES: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5F323-4B77-909A-F816-51EECCFC4157}"/>
              </a:ext>
            </a:extLst>
          </p:cNvPr>
          <p:cNvSpPr/>
          <p:nvPr/>
        </p:nvSpPr>
        <p:spPr>
          <a:xfrm>
            <a:off x="1156968" y="5601998"/>
            <a:ext cx="1494470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744E64-4F4B-E600-1295-1186CF4B5D0A}"/>
              </a:ext>
            </a:extLst>
          </p:cNvPr>
          <p:cNvSpPr/>
          <p:nvPr/>
        </p:nvSpPr>
        <p:spPr>
          <a:xfrm>
            <a:off x="2799059" y="5593717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8225D53-F9E4-32A4-E6BE-C4D0EA82B7F1}"/>
              </a:ext>
            </a:extLst>
          </p:cNvPr>
          <p:cNvSpPr/>
          <p:nvPr/>
        </p:nvSpPr>
        <p:spPr>
          <a:xfrm>
            <a:off x="4280170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B43444B-013F-2484-4DD7-172CAFF853DC}"/>
              </a:ext>
            </a:extLst>
          </p:cNvPr>
          <p:cNvSpPr/>
          <p:nvPr/>
        </p:nvSpPr>
        <p:spPr>
          <a:xfrm>
            <a:off x="5782957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984BD35-9669-0BC6-7863-1E763A045A83}"/>
              </a:ext>
            </a:extLst>
          </p:cNvPr>
          <p:cNvSpPr/>
          <p:nvPr/>
        </p:nvSpPr>
        <p:spPr>
          <a:xfrm>
            <a:off x="1790744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8305FF9-DAF2-1E52-D650-CBE979348AC3}"/>
              </a:ext>
            </a:extLst>
          </p:cNvPr>
          <p:cNvSpPr/>
          <p:nvPr/>
        </p:nvSpPr>
        <p:spPr>
          <a:xfrm>
            <a:off x="3322301" y="627434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6C8F00-143E-182C-3224-9B00814F0474}"/>
              </a:ext>
            </a:extLst>
          </p:cNvPr>
          <p:cNvSpPr/>
          <p:nvPr/>
        </p:nvSpPr>
        <p:spPr>
          <a:xfrm>
            <a:off x="4863811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C16A0B-4021-9EFE-F991-FEF8118A603E}"/>
              </a:ext>
            </a:extLst>
          </p:cNvPr>
          <p:cNvSpPr/>
          <p:nvPr/>
        </p:nvSpPr>
        <p:spPr>
          <a:xfrm>
            <a:off x="6395368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65AA115-FB54-C738-905A-032B46D4F732}"/>
              </a:ext>
            </a:extLst>
          </p:cNvPr>
          <p:cNvSpPr/>
          <p:nvPr/>
        </p:nvSpPr>
        <p:spPr>
          <a:xfrm>
            <a:off x="7903134" y="6259380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180EDC-429F-2C59-6069-A5CDAD1BE03C}"/>
              </a:ext>
            </a:extLst>
          </p:cNvPr>
          <p:cNvSpPr txBox="1"/>
          <p:nvPr/>
        </p:nvSpPr>
        <p:spPr>
          <a:xfrm>
            <a:off x="3528828" y="3283751"/>
            <a:ext cx="765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87B7EA-FEC1-E3FA-2974-3806BF1CA618}"/>
              </a:ext>
            </a:extLst>
          </p:cNvPr>
          <p:cNvSpPr txBox="1"/>
          <p:nvPr/>
        </p:nvSpPr>
        <p:spPr>
          <a:xfrm>
            <a:off x="6196524" y="35830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E006C-C7B0-E9FE-C740-5F53ECCF5625}"/>
              </a:ext>
            </a:extLst>
          </p:cNvPr>
          <p:cNvSpPr txBox="1"/>
          <p:nvPr/>
        </p:nvSpPr>
        <p:spPr>
          <a:xfrm>
            <a:off x="7255580" y="2575608"/>
            <a:ext cx="49526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1 : Sample Text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2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3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4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0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2C37D-CB7F-8D10-8220-AFC6A913EAD6}"/>
              </a:ext>
            </a:extLst>
          </p:cNvPr>
          <p:cNvCxnSpPr/>
          <p:nvPr/>
        </p:nvCxnSpPr>
        <p:spPr>
          <a:xfrm>
            <a:off x="0" y="676201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7F065D-3C15-712E-184C-84AB32F5155C}"/>
              </a:ext>
            </a:extLst>
          </p:cNvPr>
          <p:cNvSpPr txBox="1"/>
          <p:nvPr/>
        </p:nvSpPr>
        <p:spPr>
          <a:xfrm>
            <a:off x="226745" y="670154"/>
            <a:ext cx="10086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VISION: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76609-3B61-C5CF-B869-B08BCB03B77A}"/>
              </a:ext>
            </a:extLst>
          </p:cNvPr>
          <p:cNvSpPr txBox="1"/>
          <p:nvPr/>
        </p:nvSpPr>
        <p:spPr>
          <a:xfrm>
            <a:off x="1838088" y="739812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8959E-6125-92CF-85CC-64C268C99F19}"/>
              </a:ext>
            </a:extLst>
          </p:cNvPr>
          <p:cNvSpPr txBox="1"/>
          <p:nvPr/>
        </p:nvSpPr>
        <p:spPr>
          <a:xfrm>
            <a:off x="5117566" y="3290881"/>
            <a:ext cx="1021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BBDCD-0561-B30D-6BF4-2D5BD5950D18}"/>
              </a:ext>
            </a:extLst>
          </p:cNvPr>
          <p:cNvSpPr txBox="1"/>
          <p:nvPr/>
        </p:nvSpPr>
        <p:spPr>
          <a:xfrm>
            <a:off x="4339045" y="3279245"/>
            <a:ext cx="9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B027C0-7B6B-9E11-73AD-157BD06B0DFF}"/>
              </a:ext>
            </a:extLst>
          </p:cNvPr>
          <p:cNvSpPr/>
          <p:nvPr/>
        </p:nvSpPr>
        <p:spPr>
          <a:xfrm>
            <a:off x="2811" y="671765"/>
            <a:ext cx="12189189" cy="82577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A53717-E3E3-4092-29FB-DCC847D7197A}"/>
              </a:ext>
            </a:extLst>
          </p:cNvPr>
          <p:cNvSpPr/>
          <p:nvPr/>
        </p:nvSpPr>
        <p:spPr>
          <a:xfrm>
            <a:off x="2811" y="4828982"/>
            <a:ext cx="12189189" cy="19082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06CABA-92CA-CC11-DEE8-9600BBAD64F2}"/>
              </a:ext>
            </a:extLst>
          </p:cNvPr>
          <p:cNvCxnSpPr>
            <a:cxnSpLocks/>
          </p:cNvCxnSpPr>
          <p:nvPr/>
        </p:nvCxnSpPr>
        <p:spPr>
          <a:xfrm flipH="1" flipV="1">
            <a:off x="2702979" y="2029018"/>
            <a:ext cx="6737535" cy="291865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41F6295-08B9-5B0C-39FE-5ECA263F9707}"/>
              </a:ext>
            </a:extLst>
          </p:cNvPr>
          <p:cNvSpPr/>
          <p:nvPr/>
        </p:nvSpPr>
        <p:spPr>
          <a:xfrm>
            <a:off x="9406608" y="1539831"/>
            <a:ext cx="2511401" cy="3970517"/>
          </a:xfrm>
          <a:prstGeom prst="rect">
            <a:avLst/>
          </a:prstGeom>
          <a:solidFill>
            <a:srgbClr val="F6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STEP THREE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Insert your three core focus areas for the business for the period of time this plan on a page covers, called pillars. In the outer boxes you can write a description and on the inner boxes a summary.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218AF78-F095-76D5-3126-232BFB190F86}"/>
              </a:ext>
            </a:extLst>
          </p:cNvPr>
          <p:cNvCxnSpPr>
            <a:cxnSpLocks/>
          </p:cNvCxnSpPr>
          <p:nvPr/>
        </p:nvCxnSpPr>
        <p:spPr>
          <a:xfrm flipH="1" flipV="1">
            <a:off x="5686665" y="4706368"/>
            <a:ext cx="4862836" cy="471845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5FD0F90-4E6F-E91F-B771-CEF6C11132A1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8684853" y="3485733"/>
            <a:ext cx="721755" cy="39357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332366F-68F9-0747-6574-A001DBE06A3A}"/>
              </a:ext>
            </a:extLst>
          </p:cNvPr>
          <p:cNvSpPr/>
          <p:nvPr/>
        </p:nvSpPr>
        <p:spPr>
          <a:xfrm>
            <a:off x="6129398" y="2529865"/>
            <a:ext cx="907091" cy="214509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7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62E3C06-706D-B2CE-7BBC-831CEE032501}"/>
              </a:ext>
            </a:extLst>
          </p:cNvPr>
          <p:cNvSpPr txBox="1">
            <a:spLocks/>
          </p:cNvSpPr>
          <p:nvPr/>
        </p:nvSpPr>
        <p:spPr>
          <a:xfrm>
            <a:off x="151119" y="-21173"/>
            <a:ext cx="11798300" cy="79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&lt;INSERT BUSINESS NAME&gt; on a Page &lt;INSERT DATE&gt;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CDCA35-25D7-6235-2349-0B039C94E568}"/>
              </a:ext>
            </a:extLst>
          </p:cNvPr>
          <p:cNvCxnSpPr/>
          <p:nvPr/>
        </p:nvCxnSpPr>
        <p:spPr>
          <a:xfrm>
            <a:off x="0" y="1042785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CE92F-6099-CD58-D18B-515B154DD815}"/>
              </a:ext>
            </a:extLst>
          </p:cNvPr>
          <p:cNvCxnSpPr/>
          <p:nvPr/>
        </p:nvCxnSpPr>
        <p:spPr>
          <a:xfrm>
            <a:off x="0" y="1386840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3502-0DD4-3CB4-C949-B27D0171CBA4}"/>
              </a:ext>
            </a:extLst>
          </p:cNvPr>
          <p:cNvCxnSpPr/>
          <p:nvPr/>
        </p:nvCxnSpPr>
        <p:spPr>
          <a:xfrm>
            <a:off x="1743075" y="856373"/>
            <a:ext cx="0" cy="509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5BDD6F-82C7-3B2B-64D7-4ED16B641A25}"/>
              </a:ext>
            </a:extLst>
          </p:cNvPr>
          <p:cNvSpPr txBox="1"/>
          <p:nvPr/>
        </p:nvSpPr>
        <p:spPr>
          <a:xfrm>
            <a:off x="205810" y="1050070"/>
            <a:ext cx="120257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MISSION: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E2C52-8E14-5335-C87F-1FE51863FE6F}"/>
              </a:ext>
            </a:extLst>
          </p:cNvPr>
          <p:cNvSpPr txBox="1"/>
          <p:nvPr/>
        </p:nvSpPr>
        <p:spPr>
          <a:xfrm>
            <a:off x="1861539" y="1050070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E3D44-1301-BFE4-DFE8-A47364285D7B}"/>
              </a:ext>
            </a:extLst>
          </p:cNvPr>
          <p:cNvSpPr txBox="1"/>
          <p:nvPr/>
        </p:nvSpPr>
        <p:spPr>
          <a:xfrm>
            <a:off x="82564" y="1472794"/>
            <a:ext cx="1186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The laser beam focus for&lt;INSERT BUSINESS NAME&gt; in &lt;INSERT DATE&gt; is threefold: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611E76-7F4C-3A23-66CA-C79BC57B0400}"/>
              </a:ext>
            </a:extLst>
          </p:cNvPr>
          <p:cNvSpPr/>
          <p:nvPr/>
        </p:nvSpPr>
        <p:spPr>
          <a:xfrm>
            <a:off x="205809" y="2427785"/>
            <a:ext cx="6994303" cy="23344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F2290-222A-435D-7639-3A4B1969171F}"/>
              </a:ext>
            </a:extLst>
          </p:cNvPr>
          <p:cNvSpPr txBox="1"/>
          <p:nvPr/>
        </p:nvSpPr>
        <p:spPr>
          <a:xfrm>
            <a:off x="320109" y="254168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GROWTH PILLARS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98315-4315-D6B5-B367-0F3C6016DECF}"/>
              </a:ext>
            </a:extLst>
          </p:cNvPr>
          <p:cNvSpPr txBox="1"/>
          <p:nvPr/>
        </p:nvSpPr>
        <p:spPr>
          <a:xfrm>
            <a:off x="320109" y="2865018"/>
            <a:ext cx="33096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The focus in our growth pillars is centred on ensuring we’re delivering sustainable, profitable growth to ‘future proof’ our business - ensuring we are thinking like a day 1 business, and we are answering 3 questions;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44525B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RELEVANT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AGILE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B163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RESILIENT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are we?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c Sa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c Sans Light" pitchFamily="2" charset="77"/>
              </a:rPr>
              <a:t>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8DAFBD-E5D4-E76C-8719-001ECEC736FF}"/>
              </a:ext>
            </a:extLst>
          </p:cNvPr>
          <p:cNvSpPr/>
          <p:nvPr/>
        </p:nvSpPr>
        <p:spPr>
          <a:xfrm>
            <a:off x="3574813" y="2865016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FF5A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562742-DAFC-AD21-4FA8-16444A226D24}"/>
              </a:ext>
            </a:extLst>
          </p:cNvPr>
          <p:cNvSpPr/>
          <p:nvPr/>
        </p:nvSpPr>
        <p:spPr>
          <a:xfrm>
            <a:off x="4417260" y="2865017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6A6A914-F5B4-09AA-10D6-9978BA8F19CC}"/>
              </a:ext>
            </a:extLst>
          </p:cNvPr>
          <p:cNvSpPr/>
          <p:nvPr/>
        </p:nvSpPr>
        <p:spPr>
          <a:xfrm>
            <a:off x="5259145" y="2849631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ECA533-296B-0C56-8CAF-93E5760A3141}"/>
              </a:ext>
            </a:extLst>
          </p:cNvPr>
          <p:cNvSpPr/>
          <p:nvPr/>
        </p:nvSpPr>
        <p:spPr>
          <a:xfrm>
            <a:off x="6239549" y="2865016"/>
            <a:ext cx="738252" cy="1782559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245ED-4157-036B-DCDE-492E936F069B}"/>
              </a:ext>
            </a:extLst>
          </p:cNvPr>
          <p:cNvSpPr txBox="1"/>
          <p:nvPr/>
        </p:nvSpPr>
        <p:spPr>
          <a:xfrm>
            <a:off x="3775421" y="2899060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70072-C69E-5922-D8D4-E2F1F2BB244B}"/>
              </a:ext>
            </a:extLst>
          </p:cNvPr>
          <p:cNvSpPr txBox="1"/>
          <p:nvPr/>
        </p:nvSpPr>
        <p:spPr>
          <a:xfrm>
            <a:off x="4635974" y="289906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99FBDA-3DFF-CA89-A45E-29542B4E4629}"/>
              </a:ext>
            </a:extLst>
          </p:cNvPr>
          <p:cNvSpPr txBox="1"/>
          <p:nvPr/>
        </p:nvSpPr>
        <p:spPr>
          <a:xfrm>
            <a:off x="5488982" y="290030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0F933-C254-455F-DDE4-3804098490C9}"/>
              </a:ext>
            </a:extLst>
          </p:cNvPr>
          <p:cNvSpPr txBox="1"/>
          <p:nvPr/>
        </p:nvSpPr>
        <p:spPr>
          <a:xfrm>
            <a:off x="6460540" y="28836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1A336-7A8C-F11C-4EFD-5C6C1EE197C9}"/>
              </a:ext>
            </a:extLst>
          </p:cNvPr>
          <p:cNvSpPr txBox="1"/>
          <p:nvPr/>
        </p:nvSpPr>
        <p:spPr>
          <a:xfrm>
            <a:off x="3831637" y="2481632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Platform for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B87E4-8C36-94A9-8853-32D0A66EB48D}"/>
              </a:ext>
            </a:extLst>
          </p:cNvPr>
          <p:cNvSpPr txBox="1"/>
          <p:nvPr/>
        </p:nvSpPr>
        <p:spPr>
          <a:xfrm>
            <a:off x="6083501" y="245995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DNA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33813-173E-44A7-2235-5658CDED60BD}"/>
              </a:ext>
            </a:extLst>
          </p:cNvPr>
          <p:cNvSpPr txBox="1"/>
          <p:nvPr/>
        </p:nvSpPr>
        <p:spPr>
          <a:xfrm>
            <a:off x="-179403" y="4882431"/>
            <a:ext cx="792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Our heritage, our brand, our people, our outstanding service experience, our culture and 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c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ommitment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as ONE team to living our mission are the differentiators which give us the winning edge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820BFB-7020-800A-C2A4-319DF1F53383}"/>
              </a:ext>
            </a:extLst>
          </p:cNvPr>
          <p:cNvSpPr txBox="1"/>
          <p:nvPr/>
        </p:nvSpPr>
        <p:spPr>
          <a:xfrm>
            <a:off x="320109" y="561766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MTM’s: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E5D50C-4490-AEF9-58D9-A309A66B85A3}"/>
              </a:ext>
            </a:extLst>
          </p:cNvPr>
          <p:cNvSpPr txBox="1"/>
          <p:nvPr/>
        </p:nvSpPr>
        <p:spPr>
          <a:xfrm>
            <a:off x="310852" y="6259380"/>
            <a:ext cx="13513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VALUES: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5F323-4B77-909A-F816-51EECCFC4157}"/>
              </a:ext>
            </a:extLst>
          </p:cNvPr>
          <p:cNvSpPr/>
          <p:nvPr/>
        </p:nvSpPr>
        <p:spPr>
          <a:xfrm>
            <a:off x="1156968" y="5601998"/>
            <a:ext cx="1494470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744E64-4F4B-E600-1295-1186CF4B5D0A}"/>
              </a:ext>
            </a:extLst>
          </p:cNvPr>
          <p:cNvSpPr/>
          <p:nvPr/>
        </p:nvSpPr>
        <p:spPr>
          <a:xfrm>
            <a:off x="2799059" y="5593717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8225D53-F9E4-32A4-E6BE-C4D0EA82B7F1}"/>
              </a:ext>
            </a:extLst>
          </p:cNvPr>
          <p:cNvSpPr/>
          <p:nvPr/>
        </p:nvSpPr>
        <p:spPr>
          <a:xfrm>
            <a:off x="4280170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B43444B-013F-2484-4DD7-172CAFF853DC}"/>
              </a:ext>
            </a:extLst>
          </p:cNvPr>
          <p:cNvSpPr/>
          <p:nvPr/>
        </p:nvSpPr>
        <p:spPr>
          <a:xfrm>
            <a:off x="5782957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984BD35-9669-0BC6-7863-1E763A045A83}"/>
              </a:ext>
            </a:extLst>
          </p:cNvPr>
          <p:cNvSpPr/>
          <p:nvPr/>
        </p:nvSpPr>
        <p:spPr>
          <a:xfrm>
            <a:off x="1790744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8305FF9-DAF2-1E52-D650-CBE979348AC3}"/>
              </a:ext>
            </a:extLst>
          </p:cNvPr>
          <p:cNvSpPr/>
          <p:nvPr/>
        </p:nvSpPr>
        <p:spPr>
          <a:xfrm>
            <a:off x="3322301" y="627434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6C8F00-143E-182C-3224-9B00814F0474}"/>
              </a:ext>
            </a:extLst>
          </p:cNvPr>
          <p:cNvSpPr/>
          <p:nvPr/>
        </p:nvSpPr>
        <p:spPr>
          <a:xfrm>
            <a:off x="4863811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C16A0B-4021-9EFE-F991-FEF8118A603E}"/>
              </a:ext>
            </a:extLst>
          </p:cNvPr>
          <p:cNvSpPr/>
          <p:nvPr/>
        </p:nvSpPr>
        <p:spPr>
          <a:xfrm>
            <a:off x="6395368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65AA115-FB54-C738-905A-032B46D4F732}"/>
              </a:ext>
            </a:extLst>
          </p:cNvPr>
          <p:cNvSpPr/>
          <p:nvPr/>
        </p:nvSpPr>
        <p:spPr>
          <a:xfrm>
            <a:off x="7903134" y="6259380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180EDC-429F-2C59-6069-A5CDAD1BE03C}"/>
              </a:ext>
            </a:extLst>
          </p:cNvPr>
          <p:cNvSpPr txBox="1"/>
          <p:nvPr/>
        </p:nvSpPr>
        <p:spPr>
          <a:xfrm>
            <a:off x="3528828" y="3283751"/>
            <a:ext cx="765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87B7EA-FEC1-E3FA-2974-3806BF1CA618}"/>
              </a:ext>
            </a:extLst>
          </p:cNvPr>
          <p:cNvSpPr txBox="1"/>
          <p:nvPr/>
        </p:nvSpPr>
        <p:spPr>
          <a:xfrm>
            <a:off x="6196524" y="35830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E006C-C7B0-E9FE-C740-5F53ECCF5625}"/>
              </a:ext>
            </a:extLst>
          </p:cNvPr>
          <p:cNvSpPr txBox="1"/>
          <p:nvPr/>
        </p:nvSpPr>
        <p:spPr>
          <a:xfrm>
            <a:off x="7269538" y="2498922"/>
            <a:ext cx="49526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1 : Sample Text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2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3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4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0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2C37D-CB7F-8D10-8220-AFC6A913EAD6}"/>
              </a:ext>
            </a:extLst>
          </p:cNvPr>
          <p:cNvCxnSpPr/>
          <p:nvPr/>
        </p:nvCxnSpPr>
        <p:spPr>
          <a:xfrm>
            <a:off x="0" y="676201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7F065D-3C15-712E-184C-84AB32F5155C}"/>
              </a:ext>
            </a:extLst>
          </p:cNvPr>
          <p:cNvSpPr txBox="1"/>
          <p:nvPr/>
        </p:nvSpPr>
        <p:spPr>
          <a:xfrm>
            <a:off x="226745" y="670154"/>
            <a:ext cx="10086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VISION: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76609-3B61-C5CF-B869-B08BCB03B77A}"/>
              </a:ext>
            </a:extLst>
          </p:cNvPr>
          <p:cNvSpPr txBox="1"/>
          <p:nvPr/>
        </p:nvSpPr>
        <p:spPr>
          <a:xfrm>
            <a:off x="1838088" y="739812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8959E-6125-92CF-85CC-64C268C99F19}"/>
              </a:ext>
            </a:extLst>
          </p:cNvPr>
          <p:cNvSpPr txBox="1"/>
          <p:nvPr/>
        </p:nvSpPr>
        <p:spPr>
          <a:xfrm>
            <a:off x="5117566" y="3290881"/>
            <a:ext cx="1021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BBDCD-0561-B30D-6BF4-2D5BD5950D18}"/>
              </a:ext>
            </a:extLst>
          </p:cNvPr>
          <p:cNvSpPr txBox="1"/>
          <p:nvPr/>
        </p:nvSpPr>
        <p:spPr>
          <a:xfrm>
            <a:off x="4339045" y="3279245"/>
            <a:ext cx="9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902F5-9C90-904F-49B2-F6FEDFFB4618}"/>
              </a:ext>
            </a:extLst>
          </p:cNvPr>
          <p:cNvSpPr/>
          <p:nvPr/>
        </p:nvSpPr>
        <p:spPr>
          <a:xfrm>
            <a:off x="2811" y="671765"/>
            <a:ext cx="12189189" cy="82577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3F40FD-E70B-DE26-09CF-42AA799338B0}"/>
              </a:ext>
            </a:extLst>
          </p:cNvPr>
          <p:cNvSpPr/>
          <p:nvPr/>
        </p:nvSpPr>
        <p:spPr>
          <a:xfrm>
            <a:off x="2811" y="4828982"/>
            <a:ext cx="12189189" cy="19082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28F486-A848-90E9-F441-54BC947FC332}"/>
              </a:ext>
            </a:extLst>
          </p:cNvPr>
          <p:cNvSpPr/>
          <p:nvPr/>
        </p:nvSpPr>
        <p:spPr>
          <a:xfrm>
            <a:off x="9194211" y="1595187"/>
            <a:ext cx="2767543" cy="4014445"/>
          </a:xfrm>
          <a:prstGeom prst="rect">
            <a:avLst/>
          </a:prstGeom>
          <a:solidFill>
            <a:srgbClr val="F6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STEP FOUR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Insert your final core focus area for the business for the period of time this plan on a page covers, Pillar 4. This should be your stretched goal, the one that pushes the boundaries.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067F76-0D02-9DBB-FC70-264F4B47282D}"/>
              </a:ext>
            </a:extLst>
          </p:cNvPr>
          <p:cNvCxnSpPr>
            <a:cxnSpLocks/>
          </p:cNvCxnSpPr>
          <p:nvPr/>
        </p:nvCxnSpPr>
        <p:spPr>
          <a:xfrm flipH="1">
            <a:off x="6683901" y="1949732"/>
            <a:ext cx="2550948" cy="1037010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1079E10-7619-450E-3EE8-6E5B4761654A}"/>
              </a:ext>
            </a:extLst>
          </p:cNvPr>
          <p:cNvCxnSpPr>
            <a:cxnSpLocks/>
          </p:cNvCxnSpPr>
          <p:nvPr/>
        </p:nvCxnSpPr>
        <p:spPr>
          <a:xfrm flipH="1" flipV="1">
            <a:off x="6856233" y="4499019"/>
            <a:ext cx="2522545" cy="717800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62E3C06-706D-B2CE-7BBC-831CEE032501}"/>
              </a:ext>
            </a:extLst>
          </p:cNvPr>
          <p:cNvSpPr txBox="1">
            <a:spLocks/>
          </p:cNvSpPr>
          <p:nvPr/>
        </p:nvSpPr>
        <p:spPr>
          <a:xfrm>
            <a:off x="151119" y="-21173"/>
            <a:ext cx="11798300" cy="79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&lt;INSERT BUSINESS NAME&gt; on a Page &lt;INSERT DATE&gt;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CDCA35-25D7-6235-2349-0B039C94E568}"/>
              </a:ext>
            </a:extLst>
          </p:cNvPr>
          <p:cNvCxnSpPr/>
          <p:nvPr/>
        </p:nvCxnSpPr>
        <p:spPr>
          <a:xfrm>
            <a:off x="0" y="1042785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CE92F-6099-CD58-D18B-515B154DD815}"/>
              </a:ext>
            </a:extLst>
          </p:cNvPr>
          <p:cNvCxnSpPr/>
          <p:nvPr/>
        </p:nvCxnSpPr>
        <p:spPr>
          <a:xfrm>
            <a:off x="0" y="1386840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3502-0DD4-3CB4-C949-B27D0171CBA4}"/>
              </a:ext>
            </a:extLst>
          </p:cNvPr>
          <p:cNvCxnSpPr/>
          <p:nvPr/>
        </p:nvCxnSpPr>
        <p:spPr>
          <a:xfrm>
            <a:off x="1743075" y="856373"/>
            <a:ext cx="0" cy="509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5BDD6F-82C7-3B2B-64D7-4ED16B641A25}"/>
              </a:ext>
            </a:extLst>
          </p:cNvPr>
          <p:cNvSpPr txBox="1"/>
          <p:nvPr/>
        </p:nvSpPr>
        <p:spPr>
          <a:xfrm>
            <a:off x="205810" y="1050070"/>
            <a:ext cx="120257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MISSION: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E2C52-8E14-5335-C87F-1FE51863FE6F}"/>
              </a:ext>
            </a:extLst>
          </p:cNvPr>
          <p:cNvSpPr txBox="1"/>
          <p:nvPr/>
        </p:nvSpPr>
        <p:spPr>
          <a:xfrm>
            <a:off x="1861539" y="1050070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E3D44-1301-BFE4-DFE8-A47364285D7B}"/>
              </a:ext>
            </a:extLst>
          </p:cNvPr>
          <p:cNvSpPr txBox="1"/>
          <p:nvPr/>
        </p:nvSpPr>
        <p:spPr>
          <a:xfrm>
            <a:off x="82564" y="1472794"/>
            <a:ext cx="1186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The laser beam focus for&lt;INSERT BUSINESS NAME&gt; in &lt;INSERT DATE&gt; is threefold: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29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611E76-7F4C-3A23-66CA-C79BC57B0400}"/>
              </a:ext>
            </a:extLst>
          </p:cNvPr>
          <p:cNvSpPr/>
          <p:nvPr/>
        </p:nvSpPr>
        <p:spPr>
          <a:xfrm>
            <a:off x="205809" y="2427785"/>
            <a:ext cx="6994303" cy="23344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F2290-222A-435D-7639-3A4B1969171F}"/>
              </a:ext>
            </a:extLst>
          </p:cNvPr>
          <p:cNvSpPr txBox="1"/>
          <p:nvPr/>
        </p:nvSpPr>
        <p:spPr>
          <a:xfrm>
            <a:off x="320109" y="254168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GROWTH PILLARS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98315-4315-D6B5-B367-0F3C6016DECF}"/>
              </a:ext>
            </a:extLst>
          </p:cNvPr>
          <p:cNvSpPr txBox="1"/>
          <p:nvPr/>
        </p:nvSpPr>
        <p:spPr>
          <a:xfrm>
            <a:off x="320109" y="2865018"/>
            <a:ext cx="33096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The focus in our growth pillars is centred on ensuring we’re delivering sustainable, profitable growth to ‘future proof’ our business - ensuring we are thinking like a day 1 business, and we are answering 3 questions;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44525B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RELEVANT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AGILE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B163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are we?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RESILIENT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are we?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c Sa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c Sans Light" pitchFamily="2" charset="77"/>
              </a:rPr>
              <a:t>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8DAFBD-E5D4-E76C-8719-001ECEC736FF}"/>
              </a:ext>
            </a:extLst>
          </p:cNvPr>
          <p:cNvSpPr/>
          <p:nvPr/>
        </p:nvSpPr>
        <p:spPr>
          <a:xfrm>
            <a:off x="3574813" y="2865016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FF5A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562742-DAFC-AD21-4FA8-16444A226D24}"/>
              </a:ext>
            </a:extLst>
          </p:cNvPr>
          <p:cNvSpPr/>
          <p:nvPr/>
        </p:nvSpPr>
        <p:spPr>
          <a:xfrm>
            <a:off x="4417260" y="2865017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6A6A914-F5B4-09AA-10D6-9978BA8F19CC}"/>
              </a:ext>
            </a:extLst>
          </p:cNvPr>
          <p:cNvSpPr/>
          <p:nvPr/>
        </p:nvSpPr>
        <p:spPr>
          <a:xfrm>
            <a:off x="5259145" y="2849631"/>
            <a:ext cx="738252" cy="1782559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ECA533-296B-0C56-8CAF-93E5760A3141}"/>
              </a:ext>
            </a:extLst>
          </p:cNvPr>
          <p:cNvSpPr/>
          <p:nvPr/>
        </p:nvSpPr>
        <p:spPr>
          <a:xfrm>
            <a:off x="6239549" y="2865016"/>
            <a:ext cx="738252" cy="1782559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245ED-4157-036B-DCDE-492E936F069B}"/>
              </a:ext>
            </a:extLst>
          </p:cNvPr>
          <p:cNvSpPr txBox="1"/>
          <p:nvPr/>
        </p:nvSpPr>
        <p:spPr>
          <a:xfrm>
            <a:off x="3775421" y="2899060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70072-C69E-5922-D8D4-E2F1F2BB244B}"/>
              </a:ext>
            </a:extLst>
          </p:cNvPr>
          <p:cNvSpPr txBox="1"/>
          <p:nvPr/>
        </p:nvSpPr>
        <p:spPr>
          <a:xfrm>
            <a:off x="4635974" y="289906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99FBDA-3DFF-CA89-A45E-29542B4E4629}"/>
              </a:ext>
            </a:extLst>
          </p:cNvPr>
          <p:cNvSpPr txBox="1"/>
          <p:nvPr/>
        </p:nvSpPr>
        <p:spPr>
          <a:xfrm>
            <a:off x="5488982" y="290030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0F933-C254-455F-DDE4-3804098490C9}"/>
              </a:ext>
            </a:extLst>
          </p:cNvPr>
          <p:cNvSpPr txBox="1"/>
          <p:nvPr/>
        </p:nvSpPr>
        <p:spPr>
          <a:xfrm>
            <a:off x="6460540" y="28836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1A336-7A8C-F11C-4EFD-5C6C1EE197C9}"/>
              </a:ext>
            </a:extLst>
          </p:cNvPr>
          <p:cNvSpPr txBox="1"/>
          <p:nvPr/>
        </p:nvSpPr>
        <p:spPr>
          <a:xfrm>
            <a:off x="3831637" y="2481632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Platform for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B87E4-8C36-94A9-8853-32D0A66EB48D}"/>
              </a:ext>
            </a:extLst>
          </p:cNvPr>
          <p:cNvSpPr txBox="1"/>
          <p:nvPr/>
        </p:nvSpPr>
        <p:spPr>
          <a:xfrm>
            <a:off x="6083501" y="245995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DNA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33813-173E-44A7-2235-5658CDED60BD}"/>
              </a:ext>
            </a:extLst>
          </p:cNvPr>
          <p:cNvSpPr txBox="1"/>
          <p:nvPr/>
        </p:nvSpPr>
        <p:spPr>
          <a:xfrm>
            <a:off x="-179403" y="4882431"/>
            <a:ext cx="792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Our heritage, our brand, our people, our outstanding service experience, our culture and 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c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ommitment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S Industrie" panose="02060603040202040303" pitchFamily="18" charset="77"/>
                <a:ea typeface="Century Gothic" charset="0"/>
                <a:cs typeface="Century Gothic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S Industrie" panose="02060603040202040303" pitchFamily="18" charset="77"/>
                <a:ea typeface="Century Gothic" charset="0"/>
                <a:cs typeface="Century Gothic" charset="0"/>
              </a:rPr>
              <a:t>as ONE team to living our mission are the differentiators which give us the winning edge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820BFB-7020-800A-C2A4-319DF1F53383}"/>
              </a:ext>
            </a:extLst>
          </p:cNvPr>
          <p:cNvSpPr txBox="1"/>
          <p:nvPr/>
        </p:nvSpPr>
        <p:spPr>
          <a:xfrm>
            <a:off x="320109" y="561766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MTM’s: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E5D50C-4490-AEF9-58D9-A309A66B85A3}"/>
              </a:ext>
            </a:extLst>
          </p:cNvPr>
          <p:cNvSpPr txBox="1"/>
          <p:nvPr/>
        </p:nvSpPr>
        <p:spPr>
          <a:xfrm>
            <a:off x="310852" y="6259380"/>
            <a:ext cx="13513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OUR VALUES: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5F323-4B77-909A-F816-51EECCFC4157}"/>
              </a:ext>
            </a:extLst>
          </p:cNvPr>
          <p:cNvSpPr/>
          <p:nvPr/>
        </p:nvSpPr>
        <p:spPr>
          <a:xfrm>
            <a:off x="1156968" y="5601998"/>
            <a:ext cx="1494470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744E64-4F4B-E600-1295-1186CF4B5D0A}"/>
              </a:ext>
            </a:extLst>
          </p:cNvPr>
          <p:cNvSpPr/>
          <p:nvPr/>
        </p:nvSpPr>
        <p:spPr>
          <a:xfrm>
            <a:off x="2799059" y="5593717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8225D53-F9E4-32A4-E6BE-C4D0EA82B7F1}"/>
              </a:ext>
            </a:extLst>
          </p:cNvPr>
          <p:cNvSpPr/>
          <p:nvPr/>
        </p:nvSpPr>
        <p:spPr>
          <a:xfrm>
            <a:off x="4280170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B43444B-013F-2484-4DD7-172CAFF853DC}"/>
              </a:ext>
            </a:extLst>
          </p:cNvPr>
          <p:cNvSpPr/>
          <p:nvPr/>
        </p:nvSpPr>
        <p:spPr>
          <a:xfrm>
            <a:off x="5782957" y="5585714"/>
            <a:ext cx="1355166" cy="402451"/>
          </a:xfrm>
          <a:prstGeom prst="roundRect">
            <a:avLst/>
          </a:prstGeom>
          <a:solidFill>
            <a:srgbClr val="44525B"/>
          </a:solidFill>
          <a:ln>
            <a:solidFill>
              <a:srgbClr val="4452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984BD35-9669-0BC6-7863-1E763A045A83}"/>
              </a:ext>
            </a:extLst>
          </p:cNvPr>
          <p:cNvSpPr/>
          <p:nvPr/>
        </p:nvSpPr>
        <p:spPr>
          <a:xfrm>
            <a:off x="1790744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8305FF9-DAF2-1E52-D650-CBE979348AC3}"/>
              </a:ext>
            </a:extLst>
          </p:cNvPr>
          <p:cNvSpPr/>
          <p:nvPr/>
        </p:nvSpPr>
        <p:spPr>
          <a:xfrm>
            <a:off x="3322301" y="627434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6C8F00-143E-182C-3224-9B00814F0474}"/>
              </a:ext>
            </a:extLst>
          </p:cNvPr>
          <p:cNvSpPr/>
          <p:nvPr/>
        </p:nvSpPr>
        <p:spPr>
          <a:xfrm>
            <a:off x="4863811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C16A0B-4021-9EFE-F991-FEF8118A603E}"/>
              </a:ext>
            </a:extLst>
          </p:cNvPr>
          <p:cNvSpPr/>
          <p:nvPr/>
        </p:nvSpPr>
        <p:spPr>
          <a:xfrm>
            <a:off x="6395368" y="6267825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65AA115-FB54-C738-905A-032B46D4F732}"/>
              </a:ext>
            </a:extLst>
          </p:cNvPr>
          <p:cNvSpPr/>
          <p:nvPr/>
        </p:nvSpPr>
        <p:spPr>
          <a:xfrm>
            <a:off x="7903134" y="6259380"/>
            <a:ext cx="1355166" cy="402451"/>
          </a:xfrm>
          <a:prstGeom prst="roundRect">
            <a:avLst/>
          </a:prstGeom>
          <a:solidFill>
            <a:srgbClr val="FF5A29"/>
          </a:solidFill>
          <a:ln>
            <a:solidFill>
              <a:srgbClr val="E3B1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180EDC-429F-2C59-6069-A5CDAD1BE03C}"/>
              </a:ext>
            </a:extLst>
          </p:cNvPr>
          <p:cNvSpPr txBox="1"/>
          <p:nvPr/>
        </p:nvSpPr>
        <p:spPr>
          <a:xfrm>
            <a:off x="3528828" y="3283751"/>
            <a:ext cx="765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87B7EA-FEC1-E3FA-2974-3806BF1CA618}"/>
              </a:ext>
            </a:extLst>
          </p:cNvPr>
          <p:cNvSpPr txBox="1"/>
          <p:nvPr/>
        </p:nvSpPr>
        <p:spPr>
          <a:xfrm>
            <a:off x="6196524" y="35830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E006C-C7B0-E9FE-C740-5F53ECCF5625}"/>
              </a:ext>
            </a:extLst>
          </p:cNvPr>
          <p:cNvSpPr txBox="1"/>
          <p:nvPr/>
        </p:nvSpPr>
        <p:spPr>
          <a:xfrm>
            <a:off x="7269538" y="2498922"/>
            <a:ext cx="49526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1 : Sample Text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F5A29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2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3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525B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Pillar 4 : Sample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25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000" dirty="0">
                <a:solidFill>
                  <a:srgbClr val="44525B"/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525B"/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2C37D-CB7F-8D10-8220-AFC6A913EAD6}"/>
              </a:ext>
            </a:extLst>
          </p:cNvPr>
          <p:cNvCxnSpPr/>
          <p:nvPr/>
        </p:nvCxnSpPr>
        <p:spPr>
          <a:xfrm>
            <a:off x="0" y="676201"/>
            <a:ext cx="121920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7F065D-3C15-712E-184C-84AB32F5155C}"/>
              </a:ext>
            </a:extLst>
          </p:cNvPr>
          <p:cNvSpPr txBox="1"/>
          <p:nvPr/>
        </p:nvSpPr>
        <p:spPr>
          <a:xfrm>
            <a:off x="226745" y="670154"/>
            <a:ext cx="10086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5A29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VISION: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76609-3B61-C5CF-B869-B08BCB03B77A}"/>
              </a:ext>
            </a:extLst>
          </p:cNvPr>
          <p:cNvSpPr txBox="1"/>
          <p:nvPr/>
        </p:nvSpPr>
        <p:spPr>
          <a:xfrm>
            <a:off x="1838088" y="739812"/>
            <a:ext cx="739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‘Sample Text</a:t>
            </a:r>
            <a:r>
              <a:rPr lang="en-GB" sz="1400" dirty="0">
                <a:solidFill>
                  <a:srgbClr val="E7E6E6">
                    <a:lumMod val="25000"/>
                  </a:srgbClr>
                </a:solidFill>
                <a:latin typeface="FS Industrie" panose="02060603040202040303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S Industrie" panose="02060603040202040303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8959E-6125-92CF-85CC-64C268C99F19}"/>
              </a:ext>
            </a:extLst>
          </p:cNvPr>
          <p:cNvSpPr txBox="1"/>
          <p:nvPr/>
        </p:nvSpPr>
        <p:spPr>
          <a:xfrm>
            <a:off x="5117566" y="3290881"/>
            <a:ext cx="1021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prstClr val="white"/>
                </a:solidFill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BBDCD-0561-B30D-6BF4-2D5BD5950D18}"/>
              </a:ext>
            </a:extLst>
          </p:cNvPr>
          <p:cNvSpPr txBox="1"/>
          <p:nvPr/>
        </p:nvSpPr>
        <p:spPr>
          <a:xfrm>
            <a:off x="4339045" y="3279245"/>
            <a:ext cx="9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c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i="1" dirty="0">
              <a:solidFill>
                <a:prstClr val="white"/>
              </a:solidFill>
              <a:latin typeface="Basic Sans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BB4EB7-458C-06FC-E345-0157C11107A1}"/>
              </a:ext>
            </a:extLst>
          </p:cNvPr>
          <p:cNvSpPr/>
          <p:nvPr/>
        </p:nvSpPr>
        <p:spPr>
          <a:xfrm>
            <a:off x="44380" y="685289"/>
            <a:ext cx="12189189" cy="471343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945DB-F19B-61DF-EE21-BCE9F6DA30E2}"/>
              </a:ext>
            </a:extLst>
          </p:cNvPr>
          <p:cNvSpPr/>
          <p:nvPr/>
        </p:nvSpPr>
        <p:spPr>
          <a:xfrm>
            <a:off x="71915" y="6097994"/>
            <a:ext cx="11494009" cy="65266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7E21B7-7E64-0451-1935-113F4F47AB7F}"/>
              </a:ext>
            </a:extLst>
          </p:cNvPr>
          <p:cNvSpPr/>
          <p:nvPr/>
        </p:nvSpPr>
        <p:spPr>
          <a:xfrm>
            <a:off x="9316389" y="3079747"/>
            <a:ext cx="2668942" cy="2869866"/>
          </a:xfrm>
          <a:prstGeom prst="rect">
            <a:avLst/>
          </a:prstGeom>
          <a:solidFill>
            <a:srgbClr val="F6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STEP FIVE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Industrie" panose="02060603040202040303" pitchFamily="18" charset="77"/>
                <a:ea typeface="+mn-ea"/>
                <a:cs typeface="+mn-cs"/>
              </a:rPr>
              <a:t>Insert your Measures that Matter (MTM). These are the key measures that will determine your progress and ultimate success.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792A01-062D-454F-4C0A-EF4E0CB32F4F}"/>
              </a:ext>
            </a:extLst>
          </p:cNvPr>
          <p:cNvCxnSpPr>
            <a:cxnSpLocks/>
          </p:cNvCxnSpPr>
          <p:nvPr/>
        </p:nvCxnSpPr>
        <p:spPr>
          <a:xfrm flipH="1">
            <a:off x="7200112" y="5216819"/>
            <a:ext cx="2178666" cy="591111"/>
          </a:xfrm>
          <a:prstGeom prst="straightConnector1">
            <a:avLst/>
          </a:prstGeom>
          <a:ln w="57150">
            <a:solidFill>
              <a:srgbClr val="F6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3838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1C50075AB1241A5B57BED02628AF2" ma:contentTypeVersion="18" ma:contentTypeDescription="Create a new document." ma:contentTypeScope="" ma:versionID="e17932686147fb638dc0a535d0bd93f6">
  <xsd:schema xmlns:xsd="http://www.w3.org/2001/XMLSchema" xmlns:xs="http://www.w3.org/2001/XMLSchema" xmlns:p="http://schemas.microsoft.com/office/2006/metadata/properties" xmlns:ns2="50d1be01-0002-4d70-9aa0-8fab88a16fa6" xmlns:ns3="55542e4a-ad4e-4b77-a229-f0f1f9f26ffc" targetNamespace="http://schemas.microsoft.com/office/2006/metadata/properties" ma:root="true" ma:fieldsID="e042d3ca2a6a34dd0f1712c536bd947f" ns2:_="" ns3:_="">
    <xsd:import namespace="50d1be01-0002-4d70-9aa0-8fab88a16fa6"/>
    <xsd:import namespace="55542e4a-ad4e-4b77-a229-f0f1f9f26f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1be01-0002-4d70-9aa0-8fab88a16f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f766790-4cdc-456c-8859-fa3feb72e527}" ma:internalName="TaxCatchAll" ma:showField="CatchAllData" ma:web="50d1be01-0002-4d70-9aa0-8fab88a16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42e4a-ad4e-4b77-a229-f0f1f9f26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be9b826-46d5-4e98-a358-6863226cee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d1be01-0002-4d70-9aa0-8fab88a16fa6">4AMQKCKXHQ22-708001415-16006</_dlc_DocId>
    <_dlc_DocIdUrl xmlns="50d1be01-0002-4d70-9aa0-8fab88a16fa6">
      <Url>https://ptiworldwide.sharepoint.com/sites/PathwaysGlobal/_layouts/15/DocIdRedir.aspx?ID=4AMQKCKXHQ22-708001415-16006</Url>
      <Description>4AMQKCKXHQ22-708001415-16006</Description>
    </_dlc_DocIdUrl>
    <lcf76f155ced4ddcb4097134ff3c332f xmlns="55542e4a-ad4e-4b77-a229-f0f1f9f26ffc">
      <Terms xmlns="http://schemas.microsoft.com/office/infopath/2007/PartnerControls"/>
    </lcf76f155ced4ddcb4097134ff3c332f>
    <TaxCatchAll xmlns="50d1be01-0002-4d70-9aa0-8fab88a16fa6" xsi:nil="true"/>
  </documentManagement>
</p:properties>
</file>

<file path=customXml/itemProps1.xml><?xml version="1.0" encoding="utf-8"?>
<ds:datastoreItem xmlns:ds="http://schemas.openxmlformats.org/officeDocument/2006/customXml" ds:itemID="{B14EC9E7-FE0B-436C-AB66-3938115937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172672-3A5C-4873-AB80-B6AEB8F686F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0D5E04E-C624-4F81-906D-0536A7AF8C55}"/>
</file>

<file path=customXml/itemProps4.xml><?xml version="1.0" encoding="utf-8"?>
<ds:datastoreItem xmlns:ds="http://schemas.openxmlformats.org/officeDocument/2006/customXml" ds:itemID="{CC6F56E5-5BEF-4177-B642-AE80A20FD5C9}">
  <ds:schemaRefs>
    <ds:schemaRef ds:uri="http://schemas.microsoft.com/office/2006/metadata/properties"/>
    <ds:schemaRef ds:uri="http://schemas.microsoft.com/office/infopath/2007/PartnerControls"/>
    <ds:schemaRef ds:uri="50d1be01-0002-4d70-9aa0-8fab88a16f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1691</Words>
  <Application>Microsoft Macintosh PowerPoint</Application>
  <PresentationFormat>Widescreen</PresentationFormat>
  <Paragraphs>411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Basic Sans Light</vt:lpstr>
      <vt:lpstr>Calibri</vt:lpstr>
      <vt:lpstr>Calibri Light</vt:lpstr>
      <vt:lpstr>FS Industrie</vt:lpstr>
      <vt:lpstr>FS Industrie Black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Bowers</dc:creator>
  <cp:lastModifiedBy>Jane Guest</cp:lastModifiedBy>
  <cp:revision>157</cp:revision>
  <cp:lastPrinted>2020-01-06T10:51:00Z</cp:lastPrinted>
  <dcterms:created xsi:type="dcterms:W3CDTF">2019-02-05T11:53:20Z</dcterms:created>
  <dcterms:modified xsi:type="dcterms:W3CDTF">2024-01-16T15:54:20Z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0x01010054E1C50075AB1241A5B57BED02628AF2</vt:lpwstr>
  </property>
  <property fmtid="{D5CDD505-2E9C-101B-9397-08002B2CF9AE}" pid="3" name="Order">
    <vt:r8>426800</vt:r8>
  </property>
  <property fmtid="{D5CDD505-2E9C-101B-9397-08002B2CF9AE}" pid="4" name="_dlc_DocIdItemGuid">
    <vt:lpwstr>e9ca95f1-9bb6-4b38-9544-67e0bd9f0ffe</vt:lpwstr>
  </property>
</Properties>
</file>