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1"/>
  </p:notesMasterIdLst>
  <p:sldIdLst>
    <p:sldId id="335" r:id="rId6"/>
    <p:sldId id="1434" r:id="rId7"/>
    <p:sldId id="1481" r:id="rId8"/>
    <p:sldId id="1480" r:id="rId9"/>
    <p:sldId id="43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C00"/>
    <a:srgbClr val="FF5A2A"/>
    <a:srgbClr val="D6D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57"/>
    <p:restoredTop sz="96327"/>
  </p:normalViewPr>
  <p:slideViewPr>
    <p:cSldViewPr snapToGrid="0" snapToObjects="1">
      <p:cViewPr varScale="1">
        <p:scale>
          <a:sx n="116" d="100"/>
          <a:sy n="116" d="100"/>
        </p:scale>
        <p:origin x="200" y="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58A45-D299-E848-BEC0-7C9B20CB56F6}" type="datetimeFigureOut">
              <a:rPr lang="en-US" smtClean="0"/>
              <a:t>4/27/20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4F5B8-8C0C-E745-A760-9B0C07E88F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94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6B2F-FC75-E44E-80F9-F73394666A87}" type="datetimeFigureOut">
              <a:rPr lang="en-US" smtClean="0"/>
              <a:t>4/27/20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D4C8-893E-A142-A4AF-E3C657F69A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76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14:window dir="vert"/>
      </p:transition>
    </mc:Choice>
    <mc:Fallback xmlns="">
      <p:transition spd="slow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6B2F-FC75-E44E-80F9-F73394666A87}" type="datetimeFigureOut">
              <a:rPr lang="en-US" smtClean="0"/>
              <a:t>4/27/20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D4C8-893E-A142-A4AF-E3C657F69A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7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14:window dir="vert"/>
      </p:transition>
    </mc:Choice>
    <mc:Fallback xmlns="">
      <p:transition spd="slow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6B2F-FC75-E44E-80F9-F73394666A87}" type="datetimeFigureOut">
              <a:rPr lang="en-US" smtClean="0"/>
              <a:t>4/27/20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D4C8-893E-A142-A4AF-E3C657F69A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19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14:window dir="vert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6B2F-FC75-E44E-80F9-F73394666A87}" type="datetimeFigureOut">
              <a:rPr lang="en-US" smtClean="0"/>
              <a:t>4/27/20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D4C8-893E-A142-A4AF-E3C657F69A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87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14:window dir="vert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6B2F-FC75-E44E-80F9-F73394666A87}" type="datetimeFigureOut">
              <a:rPr lang="en-US" smtClean="0"/>
              <a:t>4/27/20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D4C8-893E-A142-A4AF-E3C657F69A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30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14:window dir="vert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6B2F-FC75-E44E-80F9-F73394666A87}" type="datetimeFigureOut">
              <a:rPr lang="en-US" smtClean="0"/>
              <a:t>4/27/20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D4C8-893E-A142-A4AF-E3C657F69A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5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14:window dir="vert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6B2F-FC75-E44E-80F9-F73394666A87}" type="datetimeFigureOut">
              <a:rPr lang="en-US" smtClean="0"/>
              <a:t>4/27/20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D4C8-893E-A142-A4AF-E3C657F69A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0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14:window dir="vert"/>
      </p:transition>
    </mc:Choice>
    <mc:Fallback xmlns="">
      <p:transition spd="slow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6B2F-FC75-E44E-80F9-F73394666A87}" type="datetimeFigureOut">
              <a:rPr lang="en-US" smtClean="0"/>
              <a:t>4/27/20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D4C8-893E-A142-A4AF-E3C657F69A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3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14:window dir="vert"/>
      </p:transition>
    </mc:Choice>
    <mc:Fallback xmlns="">
      <p:transition spd="slow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6B2F-FC75-E44E-80F9-F73394666A87}" type="datetimeFigureOut">
              <a:rPr lang="en-US" smtClean="0"/>
              <a:t>4/27/20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D4C8-893E-A142-A4AF-E3C657F69A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9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14:window dir="vert"/>
      </p:transition>
    </mc:Choice>
    <mc:Fallback xmlns="">
      <p:transition spd="slow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6B2F-FC75-E44E-80F9-F73394666A87}" type="datetimeFigureOut">
              <a:rPr lang="en-US" smtClean="0"/>
              <a:t>4/27/20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D4C8-893E-A142-A4AF-E3C657F69A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59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14:window dir="vert"/>
      </p:transition>
    </mc:Choice>
    <mc:Fallback xmlns="">
      <p:transition spd="slow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6B2F-FC75-E44E-80F9-F73394666A87}" type="datetimeFigureOut">
              <a:rPr lang="en-US" smtClean="0"/>
              <a:t>4/27/20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D4C8-893E-A142-A4AF-E3C657F69A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14:window dir="vert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56B2F-FC75-E44E-80F9-F73394666A87}" type="datetimeFigureOut">
              <a:rPr lang="en-US" smtClean="0"/>
              <a:t>4/27/20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AD4C8-893E-A142-A4AF-E3C657F69A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29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14:window dir="vert"/>
      </p:transition>
    </mc:Choice>
    <mc:Fallback xmlns="">
      <p:transition spd="slow" advClick="0" advTm="7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9EAF2CF-FB4A-8746-81F3-23ABE5F78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6000"/>
          </a:blip>
          <a:srcRect t="153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E9295EDC-57CB-924B-B10B-FFB6F4162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712" y="2731262"/>
            <a:ext cx="10202187" cy="224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7240"/>
              </a:lnSpc>
            </a:pPr>
            <a:r>
              <a:rPr lang="en-GB" sz="6600" b="1" dirty="0">
                <a:solidFill>
                  <a:schemeClr val="bg1"/>
                </a:solidFill>
                <a:latin typeface="FS Industrie Black" panose="02060603040202040303" pitchFamily="18" charset="77"/>
              </a:rPr>
              <a:t>HIGH-PERFORMING WEEK </a:t>
            </a:r>
          </a:p>
          <a:p>
            <a:pPr>
              <a:lnSpc>
                <a:spcPts val="7240"/>
              </a:lnSpc>
            </a:pPr>
            <a:r>
              <a:rPr lang="en-GB" sz="6600" b="1" dirty="0">
                <a:solidFill>
                  <a:schemeClr val="bg1"/>
                </a:solidFill>
                <a:latin typeface="FS Industrie Black" panose="02060603040202040303" pitchFamily="18" charset="77"/>
              </a:rPr>
              <a:t>TOOLKIT</a:t>
            </a:r>
            <a:r>
              <a:rPr lang="en-GB" sz="16600" spc="-100" baseline="-25000" dirty="0">
                <a:solidFill>
                  <a:schemeClr val="bg1"/>
                </a:solidFill>
                <a:latin typeface="FS Industrie Black" panose="02060603040202040303" pitchFamily="18" charset="77"/>
              </a:rPr>
              <a:t>⎯</a:t>
            </a:r>
            <a:endParaRPr lang="en-GB" sz="6600" dirty="0">
              <a:solidFill>
                <a:schemeClr val="bg1"/>
              </a:solidFill>
              <a:latin typeface="FS Industrie Black" panose="02060603040202040303" pitchFamily="18" charset="77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7759C07-C5A1-4E4B-A463-844E1A0710BC}"/>
              </a:ext>
            </a:extLst>
          </p:cNvPr>
          <p:cNvGrpSpPr/>
          <p:nvPr/>
        </p:nvGrpSpPr>
        <p:grpSpPr>
          <a:xfrm>
            <a:off x="427714" y="396836"/>
            <a:ext cx="2972649" cy="912649"/>
            <a:chOff x="427714" y="339686"/>
            <a:chExt cx="2972649" cy="912648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CFA7A1A-9089-9943-A05C-BEA23FF07B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biLevel thresh="25000"/>
            </a:blip>
            <a:srcRect r="77592"/>
            <a:stretch/>
          </p:blipFill>
          <p:spPr>
            <a:xfrm>
              <a:off x="427714" y="339686"/>
              <a:ext cx="823017" cy="91264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DF2DA47-2FF4-9149-BE8E-7173CAC53FE2}"/>
                </a:ext>
              </a:extLst>
            </p:cNvPr>
            <p:cNvSpPr txBox="1"/>
            <p:nvPr/>
          </p:nvSpPr>
          <p:spPr>
            <a:xfrm>
              <a:off x="1366345" y="430924"/>
              <a:ext cx="2034018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pc="-150" dirty="0">
                  <a:solidFill>
                    <a:schemeClr val="bg1"/>
                  </a:solidFill>
                  <a:latin typeface="FS Industrie Black" panose="02060603040202040303" pitchFamily="18" charset="77"/>
                </a:rPr>
                <a:t>PATHWAYS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384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361044"/>
              </p:ext>
            </p:extLst>
          </p:nvPr>
        </p:nvGraphicFramePr>
        <p:xfrm>
          <a:off x="1492732" y="607713"/>
          <a:ext cx="8312169" cy="17068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770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0723">
                  <a:extLst>
                    <a:ext uri="{9D8B030D-6E8A-4147-A177-3AD203B41FA5}">
                      <a16:colId xmlns:a16="http://schemas.microsoft.com/office/drawing/2014/main" val="3529540178"/>
                    </a:ext>
                  </a:extLst>
                </a:gridCol>
                <a:gridCol w="2770723">
                  <a:extLst>
                    <a:ext uri="{9D8B030D-6E8A-4147-A177-3AD203B41FA5}">
                      <a16:colId xmlns:a16="http://schemas.microsoft.com/office/drawing/2014/main" val="1297163611"/>
                    </a:ext>
                  </a:extLst>
                </a:gridCol>
              </a:tblGrid>
              <a:tr h="26014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4C00"/>
                          </a:solidFill>
                          <a:latin typeface="FS Industrie" panose="02060603040202040303" pitchFamily="18" charset="77"/>
                          <a:cs typeface="Arial"/>
                        </a:rPr>
                        <a:t>A Time</a:t>
                      </a:r>
                      <a:r>
                        <a:rPr lang="en-US" sz="1400" baseline="0" dirty="0">
                          <a:solidFill>
                            <a:srgbClr val="FF4C00"/>
                          </a:solidFill>
                          <a:latin typeface="FS Industrie" panose="02060603040202040303" pitchFamily="18" charset="77"/>
                          <a:cs typeface="Arial"/>
                        </a:rPr>
                        <a:t> </a:t>
                      </a:r>
                      <a:r>
                        <a:rPr lang="en-US" sz="1400" baseline="0" dirty="0">
                          <a:solidFill>
                            <a:srgbClr val="000000"/>
                          </a:solidFill>
                          <a:latin typeface="FS Industrie" panose="02060603040202040303" pitchFamily="18" charset="77"/>
                          <a:cs typeface="Arial"/>
                        </a:rPr>
                        <a:t>–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FS Industrie" panose="02060603040202040303" pitchFamily="18" charset="77"/>
                          <a:cs typeface="Arial"/>
                        </a:rPr>
                        <a:t>Strategic </a:t>
                      </a: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FS Industrie" panose="02060603040202040303" pitchFamily="18" charset="77"/>
                          <a:cs typeface="Arial"/>
                        </a:rPr>
                        <a:t>Time allocation -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FS Industrie" panose="02060603040202040303" pitchFamily="18" charset="77"/>
                          <a:cs typeface="Arial"/>
                        </a:rPr>
                        <a:t>Current %</a:t>
                      </a: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FS Industrie" panose="02060603040202040303" pitchFamily="18" charset="77"/>
                          <a:cs typeface="Arial"/>
                        </a:rPr>
                        <a:t>Time allocation -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FS Industrie" panose="02060603040202040303" pitchFamily="18" charset="77"/>
                          <a:cs typeface="Arial"/>
                        </a:rPr>
                        <a:t>Desired %</a:t>
                      </a: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6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1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1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1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E38C5FD-8E59-9B43-B269-59E7893851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042262"/>
              </p:ext>
            </p:extLst>
          </p:nvPr>
        </p:nvGraphicFramePr>
        <p:xfrm>
          <a:off x="1492732" y="2616072"/>
          <a:ext cx="8312168" cy="17373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758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6929">
                  <a:extLst>
                    <a:ext uri="{9D8B030D-6E8A-4147-A177-3AD203B41FA5}">
                      <a16:colId xmlns:a16="http://schemas.microsoft.com/office/drawing/2014/main" val="570051792"/>
                    </a:ext>
                  </a:extLst>
                </a:gridCol>
                <a:gridCol w="2776929">
                  <a:extLst>
                    <a:ext uri="{9D8B030D-6E8A-4147-A177-3AD203B41FA5}">
                      <a16:colId xmlns:a16="http://schemas.microsoft.com/office/drawing/2014/main" val="82429909"/>
                    </a:ext>
                  </a:extLst>
                </a:gridCol>
              </a:tblGrid>
              <a:tr h="15960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4C00"/>
                          </a:solidFill>
                          <a:latin typeface="FS Industrie" panose="02060603040202040303" pitchFamily="18" charset="77"/>
                          <a:cs typeface="Arial"/>
                        </a:rPr>
                        <a:t>B Time</a:t>
                      </a:r>
                      <a:r>
                        <a:rPr lang="en-US" sz="1400" baseline="0" dirty="0">
                          <a:solidFill>
                            <a:srgbClr val="FF4C00"/>
                          </a:solidFill>
                          <a:latin typeface="FS Industrie" panose="02060603040202040303" pitchFamily="18" charset="77"/>
                          <a:cs typeface="Arial"/>
                        </a:rPr>
                        <a:t> </a:t>
                      </a:r>
                      <a:r>
                        <a:rPr lang="en-US" sz="1400" baseline="0" dirty="0">
                          <a:solidFill>
                            <a:srgbClr val="000000"/>
                          </a:solidFill>
                          <a:latin typeface="FS Industrie" panose="02060603040202040303" pitchFamily="18" charset="77"/>
                          <a:cs typeface="Arial"/>
                        </a:rPr>
                        <a:t>–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FS Industrie" panose="02060603040202040303" pitchFamily="18" charset="77"/>
                          <a:cs typeface="Arial"/>
                        </a:rPr>
                        <a:t>Leading</a:t>
                      </a: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FS Industrie" panose="02060603040202040303" pitchFamily="18" charset="77"/>
                          <a:cs typeface="Arial"/>
                        </a:rPr>
                        <a:t>Time allocation -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FS Industrie" panose="02060603040202040303" pitchFamily="18" charset="77"/>
                          <a:cs typeface="Arial"/>
                        </a:rPr>
                        <a:t>Current %</a:t>
                      </a: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FS Industrie" panose="02060603040202040303" pitchFamily="18" charset="77"/>
                          <a:cs typeface="Arial"/>
                        </a:rPr>
                        <a:t>Time allocation -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FS Industrie" panose="02060603040202040303" pitchFamily="18" charset="77"/>
                          <a:cs typeface="Arial"/>
                        </a:rPr>
                        <a:t>Desired %</a:t>
                      </a: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14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1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1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50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7A5CBBC-3536-D741-9B52-217DB6D2D1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109218"/>
              </p:ext>
            </p:extLst>
          </p:nvPr>
        </p:nvGraphicFramePr>
        <p:xfrm>
          <a:off x="1492732" y="4618990"/>
          <a:ext cx="8312166" cy="17373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770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0722">
                  <a:extLst>
                    <a:ext uri="{9D8B030D-6E8A-4147-A177-3AD203B41FA5}">
                      <a16:colId xmlns:a16="http://schemas.microsoft.com/office/drawing/2014/main" val="609604677"/>
                    </a:ext>
                  </a:extLst>
                </a:gridCol>
                <a:gridCol w="2770722">
                  <a:extLst>
                    <a:ext uri="{9D8B030D-6E8A-4147-A177-3AD203B41FA5}">
                      <a16:colId xmlns:a16="http://schemas.microsoft.com/office/drawing/2014/main" val="842788076"/>
                    </a:ext>
                  </a:extLst>
                </a:gridCol>
              </a:tblGrid>
              <a:tr h="2601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4C00"/>
                          </a:solidFill>
                          <a:latin typeface="FS Industrie" panose="02060603040202040303" pitchFamily="18" charset="77"/>
                          <a:cs typeface="Arial"/>
                        </a:rPr>
                        <a:t>C Time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FS Industrie" panose="02060603040202040303" pitchFamily="18" charset="77"/>
                          <a:cs typeface="Arial"/>
                        </a:rPr>
                        <a:t>– Operational</a:t>
                      </a: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FS Industrie" panose="02060603040202040303" pitchFamily="18" charset="77"/>
                          <a:cs typeface="Arial"/>
                        </a:rPr>
                        <a:t>Time allocation -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FS Industrie" panose="02060603040202040303" pitchFamily="18" charset="77"/>
                          <a:cs typeface="Arial"/>
                        </a:rPr>
                        <a:t>Current %</a:t>
                      </a: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FS Industrie" panose="02060603040202040303" pitchFamily="18" charset="77"/>
                          <a:cs typeface="Arial"/>
                        </a:rPr>
                        <a:t>Time allocation -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FS Industrie" panose="02060603040202040303" pitchFamily="18" charset="77"/>
                          <a:cs typeface="Arial"/>
                        </a:rPr>
                        <a:t>Desired %</a:t>
                      </a: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94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1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14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1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 Box 2">
            <a:extLst>
              <a:ext uri="{FF2B5EF4-FFF2-40B4-BE49-F238E27FC236}">
                <a16:creationId xmlns:a16="http://schemas.microsoft.com/office/drawing/2014/main" id="{A6C0F08C-0737-FB45-8AD2-1A6394A5A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33096" y="345998"/>
            <a:ext cx="1661973" cy="651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 lIns="91430" tIns="45715" rIns="91430" bIns="45715">
            <a:spAutoFit/>
          </a:bodyPr>
          <a:lstStyle>
            <a:lvl1pPr eaLnBrk="0" hangingPunct="0"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/>
            <a:r>
              <a:rPr lang="en-GB" sz="4400" b="1" dirty="0">
                <a:solidFill>
                  <a:srgbClr val="FF4C00"/>
                </a:solidFill>
                <a:latin typeface="FS Industrie Black" panose="02060603040202040303" pitchFamily="18" charset="77"/>
              </a:rPr>
              <a:t>STE</a:t>
            </a:r>
            <a:r>
              <a:rPr lang="en-GB" sz="4000" b="1" dirty="0">
                <a:solidFill>
                  <a:srgbClr val="FF4C00"/>
                </a:solidFill>
                <a:latin typeface="FS Industrie Black" panose="02060603040202040303" pitchFamily="18" charset="77"/>
              </a:rPr>
              <a:t>P 1: </a:t>
            </a:r>
            <a:r>
              <a:rPr lang="en-GB" sz="3600" dirty="0">
                <a:solidFill>
                  <a:srgbClr val="FF4C00"/>
                </a:solidFill>
                <a:latin typeface="FS Industrie" panose="02060603040202040303" pitchFamily="18" charset="77"/>
              </a:rPr>
              <a:t>ASSESS YOUR TIME</a:t>
            </a:r>
            <a:r>
              <a:rPr lang="en-GB" sz="3600" spc="-100" baseline="-25000" dirty="0">
                <a:solidFill>
                  <a:srgbClr val="FF4C00"/>
                </a:solidFill>
                <a:latin typeface="FS Industrie" panose="02060603040202040303" pitchFamily="18" charset="77"/>
              </a:rPr>
              <a:t> </a:t>
            </a:r>
            <a:r>
              <a:rPr lang="en-GB" sz="9600" spc="-100" baseline="-25000" dirty="0">
                <a:solidFill>
                  <a:srgbClr val="FF4C00"/>
                </a:solidFill>
                <a:latin typeface="FS Industrie" panose="02060603040202040303" pitchFamily="18" charset="77"/>
              </a:rPr>
              <a:t>⎯</a:t>
            </a:r>
            <a:endParaRPr lang="en-GB" sz="4400" dirty="0">
              <a:solidFill>
                <a:srgbClr val="FF4C00"/>
              </a:solidFill>
              <a:latin typeface="FS Industrie Black" panose="02060603040202040303" pitchFamily="18" charset="77"/>
            </a:endParaRPr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19A940A2-D268-4B42-A559-86683F4AA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2961" y="145943"/>
            <a:ext cx="102131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000" dirty="0">
                <a:latin typeface="FS Industrie" panose="02060603040202040303" pitchFamily="18" charset="77"/>
                <a:cs typeface="Arial"/>
              </a:rPr>
              <a:t>Assess how much time is spent in each time category - A, B and C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843653-42D4-2D41-BBA8-497B2A463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5631" y="5985119"/>
            <a:ext cx="589256" cy="74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2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14:window dir="vert"/>
      </p:transition>
    </mc:Choice>
    <mc:Fallback xmlns="">
      <p:transition spd="slow"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493839" y="5865812"/>
            <a:ext cx="9144000" cy="981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entury Gothic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493839" y="2319337"/>
            <a:ext cx="1774825" cy="647700"/>
          </a:xfrm>
          <a:prstGeom prst="roundRect">
            <a:avLst/>
          </a:prstGeom>
          <a:gradFill flip="none" rotWithShape="1">
            <a:gsLst>
              <a:gs pos="0">
                <a:srgbClr val="7F8083"/>
              </a:gs>
              <a:gs pos="50000">
                <a:srgbClr val="FFFFFF"/>
              </a:gs>
            </a:gsLst>
            <a:lin ang="1284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Century Gothic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493839" y="3030537"/>
            <a:ext cx="1774825" cy="647700"/>
          </a:xfrm>
          <a:prstGeom prst="roundRect">
            <a:avLst/>
          </a:prstGeom>
          <a:gradFill flip="none" rotWithShape="1">
            <a:gsLst>
              <a:gs pos="0">
                <a:srgbClr val="7F8083"/>
              </a:gs>
              <a:gs pos="50000">
                <a:srgbClr val="FFFFFF"/>
              </a:gs>
            </a:gsLst>
            <a:lin ang="1284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Century Gothic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493839" y="3770312"/>
            <a:ext cx="1774825" cy="647700"/>
          </a:xfrm>
          <a:prstGeom prst="roundRect">
            <a:avLst/>
          </a:prstGeom>
          <a:gradFill flip="none" rotWithShape="1">
            <a:gsLst>
              <a:gs pos="0">
                <a:srgbClr val="7F8083"/>
              </a:gs>
              <a:gs pos="50000">
                <a:srgbClr val="FFFFFF"/>
              </a:gs>
            </a:gsLst>
            <a:lin ang="1284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Century Gothic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493839" y="4500562"/>
            <a:ext cx="1774825" cy="647700"/>
          </a:xfrm>
          <a:prstGeom prst="roundRect">
            <a:avLst/>
          </a:prstGeom>
          <a:gradFill flip="none" rotWithShape="1">
            <a:gsLst>
              <a:gs pos="0">
                <a:srgbClr val="7F8083"/>
              </a:gs>
              <a:gs pos="50000">
                <a:srgbClr val="FFFFFF"/>
              </a:gs>
            </a:gsLst>
            <a:lin ang="1284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Century Gothic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493839" y="5218112"/>
            <a:ext cx="1774825" cy="647700"/>
          </a:xfrm>
          <a:prstGeom prst="roundRect">
            <a:avLst/>
          </a:prstGeom>
          <a:gradFill flip="none" rotWithShape="1">
            <a:gsLst>
              <a:gs pos="0">
                <a:srgbClr val="7F8083"/>
              </a:gs>
              <a:gs pos="50000">
                <a:srgbClr val="FFFFFF"/>
              </a:gs>
            </a:gsLst>
            <a:lin ang="1284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Century Gothic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93839" y="1614487"/>
            <a:ext cx="1774825" cy="647700"/>
          </a:xfrm>
          <a:prstGeom prst="roundRect">
            <a:avLst/>
          </a:prstGeom>
          <a:solidFill>
            <a:srgbClr val="FF4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Century Gothic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19463" y="1614487"/>
            <a:ext cx="3600450" cy="647700"/>
          </a:xfrm>
          <a:prstGeom prst="roundRect">
            <a:avLst>
              <a:gd name="adj" fmla="val 10524"/>
            </a:avLst>
          </a:prstGeom>
          <a:solidFill>
            <a:srgbClr val="FF4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Century Gothic"/>
            </a:endParaRPr>
          </a:p>
        </p:txBody>
      </p:sp>
      <p:sp>
        <p:nvSpPr>
          <p:cNvPr id="214025" name="TextBox 9"/>
          <p:cNvSpPr txBox="1">
            <a:spLocks noChangeArrowheads="1"/>
          </p:cNvSpPr>
          <p:nvPr/>
        </p:nvSpPr>
        <p:spPr bwMode="auto">
          <a:xfrm>
            <a:off x="1572494" y="1744242"/>
            <a:ext cx="1350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 dirty="0">
                <a:solidFill>
                  <a:srgbClr val="FFFFFF"/>
                </a:solidFill>
                <a:latin typeface="GFYJeanna" charset="0"/>
                <a:cs typeface="GFYJeanna" charset="0"/>
              </a:rPr>
              <a:t>Day</a:t>
            </a:r>
            <a:r>
              <a:rPr lang="en-GB" sz="1800" dirty="0">
                <a:solidFill>
                  <a:srgbClr val="FFFFFF"/>
                </a:solidFill>
                <a:cs typeface="Century Gothic" charset="0"/>
              </a:rPr>
              <a:t> </a:t>
            </a:r>
          </a:p>
        </p:txBody>
      </p:sp>
      <p:sp>
        <p:nvSpPr>
          <p:cNvPr id="214026" name="TextBox 10"/>
          <p:cNvSpPr txBox="1">
            <a:spLocks noChangeArrowheads="1"/>
          </p:cNvSpPr>
          <p:nvPr/>
        </p:nvSpPr>
        <p:spPr bwMode="auto">
          <a:xfrm>
            <a:off x="1501776" y="2500313"/>
            <a:ext cx="13493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500" dirty="0">
                <a:solidFill>
                  <a:srgbClr val="7F8083"/>
                </a:solidFill>
                <a:latin typeface="FS Industrie" panose="02060603040202040303" pitchFamily="18" charset="77"/>
                <a:cs typeface="Arial"/>
              </a:rPr>
              <a:t>Monday  </a:t>
            </a:r>
          </a:p>
        </p:txBody>
      </p:sp>
      <p:sp>
        <p:nvSpPr>
          <p:cNvPr id="214027" name="TextBox 11"/>
          <p:cNvSpPr txBox="1">
            <a:spLocks noChangeArrowheads="1"/>
          </p:cNvSpPr>
          <p:nvPr/>
        </p:nvSpPr>
        <p:spPr bwMode="auto">
          <a:xfrm>
            <a:off x="1501776" y="3192462"/>
            <a:ext cx="1349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500" dirty="0">
                <a:solidFill>
                  <a:srgbClr val="7F8083"/>
                </a:solidFill>
                <a:latin typeface="FS Industrie" panose="02060603040202040303" pitchFamily="18" charset="77"/>
                <a:cs typeface="Arial"/>
              </a:rPr>
              <a:t>Tuesday</a:t>
            </a:r>
            <a:r>
              <a:rPr lang="en-GB" sz="1500" dirty="0">
                <a:latin typeface="Arial"/>
                <a:cs typeface="Arial"/>
              </a:rPr>
              <a:t> </a:t>
            </a:r>
          </a:p>
        </p:txBody>
      </p:sp>
      <p:sp>
        <p:nvSpPr>
          <p:cNvPr id="214028" name="TextBox 12"/>
          <p:cNvSpPr txBox="1">
            <a:spLocks noChangeArrowheads="1"/>
          </p:cNvSpPr>
          <p:nvPr/>
        </p:nvSpPr>
        <p:spPr bwMode="auto">
          <a:xfrm>
            <a:off x="1501776" y="3914328"/>
            <a:ext cx="1349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500" dirty="0">
                <a:solidFill>
                  <a:srgbClr val="7F8083"/>
                </a:solidFill>
                <a:latin typeface="FS Industrie" panose="02060603040202040303" pitchFamily="18" charset="77"/>
                <a:cs typeface="Arial"/>
              </a:rPr>
              <a:t>Wednesday</a:t>
            </a:r>
            <a:r>
              <a:rPr lang="en-GB" sz="1500" dirty="0">
                <a:latin typeface="Arial"/>
                <a:cs typeface="Arial"/>
              </a:rPr>
              <a:t> </a:t>
            </a:r>
          </a:p>
        </p:txBody>
      </p:sp>
      <p:sp>
        <p:nvSpPr>
          <p:cNvPr id="214029" name="TextBox 13"/>
          <p:cNvSpPr txBox="1">
            <a:spLocks noChangeArrowheads="1"/>
          </p:cNvSpPr>
          <p:nvPr/>
        </p:nvSpPr>
        <p:spPr bwMode="auto">
          <a:xfrm>
            <a:off x="1501776" y="4660900"/>
            <a:ext cx="1349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500" dirty="0">
                <a:solidFill>
                  <a:srgbClr val="7F8083"/>
                </a:solidFill>
                <a:latin typeface="FS Industrie" panose="02060603040202040303" pitchFamily="18" charset="77"/>
                <a:cs typeface="Arial"/>
              </a:rPr>
              <a:t>Thursday</a:t>
            </a:r>
            <a:r>
              <a:rPr lang="en-GB" sz="1500" dirty="0">
                <a:latin typeface="FS Industrie" panose="02060603040202040303" pitchFamily="18" charset="77"/>
                <a:cs typeface="Arial"/>
              </a:rPr>
              <a:t> </a:t>
            </a:r>
          </a:p>
        </p:txBody>
      </p:sp>
      <p:sp>
        <p:nvSpPr>
          <p:cNvPr id="214030" name="TextBox 14"/>
          <p:cNvSpPr txBox="1">
            <a:spLocks noChangeArrowheads="1"/>
          </p:cNvSpPr>
          <p:nvPr/>
        </p:nvSpPr>
        <p:spPr bwMode="auto">
          <a:xfrm>
            <a:off x="1501776" y="5343525"/>
            <a:ext cx="1349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500" dirty="0">
                <a:solidFill>
                  <a:srgbClr val="7F8083"/>
                </a:solidFill>
                <a:latin typeface="FS Industrie" panose="02060603040202040303" pitchFamily="18" charset="77"/>
                <a:cs typeface="Arial"/>
              </a:rPr>
              <a:t>Friday</a:t>
            </a:r>
          </a:p>
        </p:txBody>
      </p:sp>
      <p:sp>
        <p:nvSpPr>
          <p:cNvPr id="214034" name="TextBox 24"/>
          <p:cNvSpPr txBox="1">
            <a:spLocks noChangeArrowheads="1"/>
          </p:cNvSpPr>
          <p:nvPr/>
        </p:nvSpPr>
        <p:spPr bwMode="auto">
          <a:xfrm>
            <a:off x="1493839" y="243441"/>
            <a:ext cx="71691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000" dirty="0">
                <a:latin typeface="FS Industrie" panose="02060603040202040303" pitchFamily="18" charset="77"/>
                <a:cs typeface="Arial"/>
              </a:rPr>
              <a:t>Map your high-performing week (HPW)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319463" y="2319337"/>
            <a:ext cx="3600450" cy="647700"/>
          </a:xfrm>
          <a:prstGeom prst="roundRect">
            <a:avLst>
              <a:gd name="adj" fmla="val 10524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 dirty="0">
              <a:solidFill>
                <a:srgbClr val="FF4C00"/>
              </a:solidFill>
              <a:latin typeface="FS Industrie" panose="02060603040202040303" pitchFamily="18" charset="77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319463" y="3030537"/>
            <a:ext cx="3600450" cy="647700"/>
          </a:xfrm>
          <a:prstGeom prst="roundRect">
            <a:avLst>
              <a:gd name="adj" fmla="val 10524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Century Gothic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319463" y="3768725"/>
            <a:ext cx="3600450" cy="647700"/>
          </a:xfrm>
          <a:prstGeom prst="roundRect">
            <a:avLst>
              <a:gd name="adj" fmla="val 10524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Century Gothic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319463" y="4500562"/>
            <a:ext cx="3600450" cy="647700"/>
          </a:xfrm>
          <a:prstGeom prst="roundRect">
            <a:avLst>
              <a:gd name="adj" fmla="val 10524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Century Gothic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319463" y="5218112"/>
            <a:ext cx="3600450" cy="647700"/>
          </a:xfrm>
          <a:prstGeom prst="roundRect">
            <a:avLst>
              <a:gd name="adj" fmla="val 10524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Century Gothic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962776" y="1614487"/>
            <a:ext cx="3598863" cy="647700"/>
          </a:xfrm>
          <a:prstGeom prst="roundRect">
            <a:avLst>
              <a:gd name="adj" fmla="val 10524"/>
            </a:avLst>
          </a:prstGeom>
          <a:solidFill>
            <a:srgbClr val="FF4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Century Gothic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962776" y="2319337"/>
            <a:ext cx="3598863" cy="647700"/>
          </a:xfrm>
          <a:prstGeom prst="roundRect">
            <a:avLst>
              <a:gd name="adj" fmla="val 10524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Century Gothic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962776" y="3030537"/>
            <a:ext cx="3598863" cy="647700"/>
          </a:xfrm>
          <a:prstGeom prst="roundRect">
            <a:avLst>
              <a:gd name="adj" fmla="val 10524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Century Gothic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962776" y="3768725"/>
            <a:ext cx="3598863" cy="647700"/>
          </a:xfrm>
          <a:prstGeom prst="roundRect">
            <a:avLst>
              <a:gd name="adj" fmla="val 10524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Century Gothic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962776" y="4500562"/>
            <a:ext cx="3598863" cy="647700"/>
          </a:xfrm>
          <a:prstGeom prst="roundRect">
            <a:avLst>
              <a:gd name="adj" fmla="val 10524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Century Gothic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962776" y="5218112"/>
            <a:ext cx="3598863" cy="647700"/>
          </a:xfrm>
          <a:prstGeom prst="roundRect">
            <a:avLst>
              <a:gd name="adj" fmla="val 10524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Century Gothic"/>
            </a:endParaRPr>
          </a:p>
        </p:txBody>
      </p:sp>
      <p:sp>
        <p:nvSpPr>
          <p:cNvPr id="214046" name="TextBox 37"/>
          <p:cNvSpPr txBox="1">
            <a:spLocks noChangeArrowheads="1"/>
          </p:cNvSpPr>
          <p:nvPr/>
        </p:nvSpPr>
        <p:spPr bwMode="auto">
          <a:xfrm>
            <a:off x="3362325" y="1742654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 dirty="0">
                <a:solidFill>
                  <a:srgbClr val="FFFFFF"/>
                </a:solidFill>
                <a:latin typeface="GFYJeanna" charset="0"/>
                <a:cs typeface="GFYJeanna" charset="0"/>
              </a:rPr>
              <a:t>AM</a:t>
            </a:r>
          </a:p>
        </p:txBody>
      </p:sp>
      <p:sp>
        <p:nvSpPr>
          <p:cNvPr id="214047" name="TextBox 44"/>
          <p:cNvSpPr txBox="1">
            <a:spLocks noChangeArrowheads="1"/>
          </p:cNvSpPr>
          <p:nvPr/>
        </p:nvSpPr>
        <p:spPr bwMode="auto">
          <a:xfrm>
            <a:off x="6997700" y="1742654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 dirty="0">
                <a:solidFill>
                  <a:schemeClr val="bg1"/>
                </a:solidFill>
                <a:latin typeface="GFYJeanna" charset="0"/>
                <a:cs typeface="GFYJeanna" charset="0"/>
              </a:rPr>
              <a:t>PM</a:t>
            </a:r>
          </a:p>
        </p:txBody>
      </p:sp>
      <p:sp>
        <p:nvSpPr>
          <p:cNvPr id="40" name="Text Box 2">
            <a:extLst>
              <a:ext uri="{FF2B5EF4-FFF2-40B4-BE49-F238E27FC236}">
                <a16:creationId xmlns:a16="http://schemas.microsoft.com/office/drawing/2014/main" id="{B9EA425F-2F60-D445-AB29-3ABAD99C5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62152" y="-63062"/>
            <a:ext cx="1661973" cy="674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 lIns="91430" tIns="45715" rIns="91430" bIns="45715">
            <a:spAutoFit/>
          </a:bodyPr>
          <a:lstStyle>
            <a:lvl1pPr eaLnBrk="0" hangingPunct="0"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/>
            <a:r>
              <a:rPr lang="en-GB" sz="4000" b="1" dirty="0">
                <a:solidFill>
                  <a:srgbClr val="FF4C00"/>
                </a:solidFill>
                <a:latin typeface="FS Industrie Black" panose="02060603040202040303" pitchFamily="18" charset="77"/>
              </a:rPr>
              <a:t>STE</a:t>
            </a:r>
            <a:r>
              <a:rPr lang="en-GB" sz="3600" b="1" dirty="0">
                <a:solidFill>
                  <a:srgbClr val="FF4C00"/>
                </a:solidFill>
                <a:latin typeface="FS Industrie Black" panose="02060603040202040303" pitchFamily="18" charset="77"/>
              </a:rPr>
              <a:t>P 2: </a:t>
            </a:r>
            <a:r>
              <a:rPr lang="en-GB" sz="3600" dirty="0">
                <a:solidFill>
                  <a:srgbClr val="FF4C00"/>
                </a:solidFill>
                <a:latin typeface="FS Industrie" panose="02060603040202040303" pitchFamily="18" charset="77"/>
              </a:rPr>
              <a:t>MAP YOUR HPW</a:t>
            </a:r>
            <a:r>
              <a:rPr lang="en-GB" sz="9600" spc="-100" baseline="-25000" dirty="0">
                <a:solidFill>
                  <a:srgbClr val="FF4C00">
                    <a:alpha val="75000"/>
                  </a:srgbClr>
                </a:solidFill>
                <a:latin typeface="FS Industrie" panose="02060603040202040303" pitchFamily="18" charset="77"/>
              </a:rPr>
              <a:t>⎯</a:t>
            </a:r>
            <a:endParaRPr lang="en-GB" sz="4400" dirty="0">
              <a:solidFill>
                <a:srgbClr val="FF4C00">
                  <a:alpha val="75000"/>
                </a:srgbClr>
              </a:solidFill>
              <a:latin typeface="FS Industrie Black" panose="02060603040202040303" pitchFamily="18" charset="77"/>
            </a:endParaRPr>
          </a:p>
        </p:txBody>
      </p:sp>
      <p:sp>
        <p:nvSpPr>
          <p:cNvPr id="41" name="TextBox 24">
            <a:extLst>
              <a:ext uri="{FF2B5EF4-FFF2-40B4-BE49-F238E27FC236}">
                <a16:creationId xmlns:a16="http://schemas.microsoft.com/office/drawing/2014/main" id="{76F3188B-37FA-734E-8C2C-156A47274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0637" y="1043271"/>
            <a:ext cx="38904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000" b="1" dirty="0">
                <a:solidFill>
                  <a:srgbClr val="FF4C00"/>
                </a:solidFill>
                <a:latin typeface="FS Industrie" panose="02060603040202040303" pitchFamily="18" charset="77"/>
                <a:cs typeface="Arial"/>
              </a:rPr>
              <a:t>HIGH-PERFORMANCE TRACKER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7713985E-EFE4-F74F-995B-68E20C07C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5631" y="5985119"/>
            <a:ext cx="589256" cy="74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7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14:window dir="vert"/>
      </p:transition>
    </mc:Choice>
    <mc:Fallback xmlns="">
      <p:transition spd="slow" advClick="0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524000" y="5373216"/>
            <a:ext cx="9144000" cy="14847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Box 2">
            <a:extLst>
              <a:ext uri="{FF2B5EF4-FFF2-40B4-BE49-F238E27FC236}">
                <a16:creationId xmlns:a16="http://schemas.microsoft.com/office/drawing/2014/main" id="{A3945DEE-5AEB-B044-8DB5-30F523C03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85767" y="-139603"/>
            <a:ext cx="1661973" cy="674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 lIns="91430" tIns="45715" rIns="91430" bIns="45715">
            <a:spAutoFit/>
          </a:bodyPr>
          <a:lstStyle>
            <a:lvl1pPr eaLnBrk="0" hangingPunct="0"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/>
            <a:r>
              <a:rPr lang="en-GB" sz="4000" b="1" dirty="0">
                <a:solidFill>
                  <a:srgbClr val="FF4C00"/>
                </a:solidFill>
                <a:latin typeface="FS Industrie Black" panose="02060603040202040303" pitchFamily="18" charset="77"/>
              </a:rPr>
              <a:t>STE</a:t>
            </a:r>
            <a:r>
              <a:rPr lang="en-GB" sz="3600" b="1" dirty="0">
                <a:solidFill>
                  <a:srgbClr val="FF4C00"/>
                </a:solidFill>
                <a:latin typeface="FS Industrie Black" panose="02060603040202040303" pitchFamily="18" charset="77"/>
              </a:rPr>
              <a:t>P 3: </a:t>
            </a:r>
            <a:r>
              <a:rPr lang="en-GB" sz="3600" dirty="0">
                <a:solidFill>
                  <a:srgbClr val="FF4C00"/>
                </a:solidFill>
                <a:latin typeface="FS Industrie" panose="02060603040202040303" pitchFamily="18" charset="77"/>
              </a:rPr>
              <a:t>MASSIVE ACTION</a:t>
            </a:r>
            <a:r>
              <a:rPr lang="en-GB" sz="9600" spc="-100" baseline="-25000" dirty="0">
                <a:solidFill>
                  <a:srgbClr val="FF4C00">
                    <a:alpha val="75000"/>
                  </a:srgbClr>
                </a:solidFill>
                <a:latin typeface="FS Industrie" panose="02060603040202040303" pitchFamily="18" charset="77"/>
              </a:rPr>
              <a:t>⎯</a:t>
            </a:r>
            <a:endParaRPr lang="en-GB" sz="4400" dirty="0">
              <a:solidFill>
                <a:srgbClr val="FF4C00">
                  <a:alpha val="75000"/>
                </a:srgbClr>
              </a:solidFill>
              <a:latin typeface="FS Industrie Black" panose="02060603040202040303" pitchFamily="18" charset="77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ED9CA6E7-4253-704A-8EE2-F85DAC36A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5631" y="5985119"/>
            <a:ext cx="589256" cy="742462"/>
          </a:xfrm>
          <a:prstGeom prst="rect">
            <a:avLst/>
          </a:prstGeom>
        </p:spPr>
      </p:pic>
      <p:sp>
        <p:nvSpPr>
          <p:cNvPr id="45" name="TextBox 24">
            <a:extLst>
              <a:ext uri="{FF2B5EF4-FFF2-40B4-BE49-F238E27FC236}">
                <a16:creationId xmlns:a16="http://schemas.microsoft.com/office/drawing/2014/main" id="{88095BFB-F6F3-CB42-9BF8-11DB5BF2D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9854" y="192979"/>
            <a:ext cx="94788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000" dirty="0">
                <a:latin typeface="FS Industrie" panose="02060603040202040303" pitchFamily="18" charset="77"/>
                <a:cs typeface="Arial"/>
              </a:rPr>
              <a:t>Identify quick wins and marginal gains in five focused areas...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94F01E-6BB4-42F3-8A0C-2B26A5477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281" y="741827"/>
            <a:ext cx="8571719" cy="55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8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14:window dir="vert"/>
      </p:transition>
    </mc:Choice>
    <mc:Fallback xmlns="">
      <p:transition spd="slow" advClick="0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7226BF-7177-E741-9C69-35672A379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99DB47-63A1-FD4F-B123-469DDD00F1F9}"/>
              </a:ext>
            </a:extLst>
          </p:cNvPr>
          <p:cNvSpPr txBox="1"/>
          <p:nvPr/>
        </p:nvSpPr>
        <p:spPr>
          <a:xfrm>
            <a:off x="8672513" y="6395356"/>
            <a:ext cx="27286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FS Industrie" panose="02060603040202040303" pitchFamily="18" charset="77"/>
              </a:rPr>
              <a:t>Pathways Global Ltd 2019 ©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152BC0-BB74-9543-B624-1C9DC1A87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6457" y="6052457"/>
            <a:ext cx="805543" cy="8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4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0d1be01-0002-4d70-9aa0-8fab88a16fa6">4AMQKCKXHQ22-708001415-4915</_dlc_DocId>
    <_dlc_DocIdUrl xmlns="50d1be01-0002-4d70-9aa0-8fab88a16fa6">
      <Url>https://ptiworldwide.sharepoint.com/sites/PathwaysGlobal/_layouts/15/DocIdRedir.aspx?ID=4AMQKCKXHQ22-708001415-4915</Url>
      <Description>4AMQKCKXHQ22-708001415-4915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1C50075AB1241A5B57BED02628AF2" ma:contentTypeVersion="12" ma:contentTypeDescription="Create a new document." ma:contentTypeScope="" ma:versionID="f0ac9a974c5572db9796d6720b83d9fc">
  <xsd:schema xmlns:xsd="http://www.w3.org/2001/XMLSchema" xmlns:xs="http://www.w3.org/2001/XMLSchema" xmlns:p="http://schemas.microsoft.com/office/2006/metadata/properties" xmlns:ns2="50d1be01-0002-4d70-9aa0-8fab88a16fa6" xmlns:ns3="55542e4a-ad4e-4b77-a229-f0f1f9f26ffc" targetNamespace="http://schemas.microsoft.com/office/2006/metadata/properties" ma:root="true" ma:fieldsID="f4e5a151262cf520058d53575b956ebd" ns2:_="" ns3:_="">
    <xsd:import namespace="50d1be01-0002-4d70-9aa0-8fab88a16fa6"/>
    <xsd:import namespace="55542e4a-ad4e-4b77-a229-f0f1f9f26ff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d1be01-0002-4d70-9aa0-8fab88a16fa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542e4a-ad4e-4b77-a229-f0f1f9f26f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AA86DB-03FB-43BF-9D7D-5F5B95BE12BC}">
  <ds:schemaRefs>
    <ds:schemaRef ds:uri="50d1be01-0002-4d70-9aa0-8fab88a16fa6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55542e4a-ad4e-4b77-a229-f0f1f9f26ffc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03420C0-96AE-4CB4-964B-883E48D7D67A}"/>
</file>

<file path=customXml/itemProps3.xml><?xml version="1.0" encoding="utf-8"?>
<ds:datastoreItem xmlns:ds="http://schemas.openxmlformats.org/officeDocument/2006/customXml" ds:itemID="{7624632C-BE57-4C65-A9D4-DBFB2D52AA0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E032F6D-E138-488B-924F-CB807F8579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116</Words>
  <Application>Microsoft Macintosh PowerPoint</Application>
  <PresentationFormat>Widescreen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FS Industrie</vt:lpstr>
      <vt:lpstr>FS Industrie Black</vt:lpstr>
      <vt:lpstr>GFYJeanna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Jane Guest</dc:creator>
  <cp:keywords/>
  <dc:description/>
  <cp:lastModifiedBy>Stephanie Moore</cp:lastModifiedBy>
  <cp:revision>405</cp:revision>
  <cp:lastPrinted>2018-11-29T12:24:50Z</cp:lastPrinted>
  <dcterms:created xsi:type="dcterms:W3CDTF">2016-12-08T11:57:46Z</dcterms:created>
  <dcterms:modified xsi:type="dcterms:W3CDTF">2020-04-27T09:45:58Z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0x01010054E1C50075AB1241A5B57BED02628AF2</vt:lpwstr>
  </property>
  <property fmtid="{D5CDD505-2E9C-101B-9397-08002B2CF9AE}" pid="3" name="_dlc_DocIdItemGuid">
    <vt:lpwstr>73051ab4-17eb-4775-b731-7e17e3cb8746</vt:lpwstr>
  </property>
</Properties>
</file>